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39"/>
  </p:notesMasterIdLst>
  <p:handoutMasterIdLst>
    <p:handoutMasterId r:id="rId40"/>
  </p:handoutMasterIdLst>
  <p:sldIdLst>
    <p:sldId id="364" r:id="rId2"/>
    <p:sldId id="365" r:id="rId3"/>
    <p:sldId id="276" r:id="rId4"/>
    <p:sldId id="317" r:id="rId5"/>
    <p:sldId id="257" r:id="rId6"/>
    <p:sldId id="321" r:id="rId7"/>
    <p:sldId id="322" r:id="rId8"/>
    <p:sldId id="323" r:id="rId9"/>
    <p:sldId id="324" r:id="rId10"/>
    <p:sldId id="325" r:id="rId11"/>
    <p:sldId id="326" r:id="rId12"/>
    <p:sldId id="328" r:id="rId13"/>
    <p:sldId id="329" r:id="rId14"/>
    <p:sldId id="330" r:id="rId15"/>
    <p:sldId id="331" r:id="rId16"/>
    <p:sldId id="339" r:id="rId17"/>
    <p:sldId id="327" r:id="rId18"/>
    <p:sldId id="347" r:id="rId19"/>
    <p:sldId id="332" r:id="rId20"/>
    <p:sldId id="334" r:id="rId21"/>
    <p:sldId id="333" r:id="rId22"/>
    <p:sldId id="335" r:id="rId23"/>
    <p:sldId id="336" r:id="rId24"/>
    <p:sldId id="337" r:id="rId25"/>
    <p:sldId id="340" r:id="rId26"/>
    <p:sldId id="367" r:id="rId27"/>
    <p:sldId id="361" r:id="rId28"/>
    <p:sldId id="356" r:id="rId29"/>
    <p:sldId id="274" r:id="rId30"/>
    <p:sldId id="358" r:id="rId31"/>
    <p:sldId id="359" r:id="rId32"/>
    <p:sldId id="302" r:id="rId33"/>
    <p:sldId id="352" r:id="rId34"/>
    <p:sldId id="353" r:id="rId35"/>
    <p:sldId id="363" r:id="rId36"/>
    <p:sldId id="272" r:id="rId37"/>
    <p:sldId id="366" r:id="rId38"/>
  </p:sldIdLst>
  <p:sldSz cx="9906000" cy="6858000" type="A4"/>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0745" autoAdjust="0"/>
  </p:normalViewPr>
  <p:slideViewPr>
    <p:cSldViewPr snapToGrid="0">
      <p:cViewPr varScale="1">
        <p:scale>
          <a:sx n="70" d="100"/>
          <a:sy n="70" d="100"/>
        </p:scale>
        <p:origin x="2598" y="78"/>
      </p:cViewPr>
      <p:guideLst>
        <p:guide orient="horz" pos="2160"/>
        <p:guide pos="312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endParaRPr lang="en-NZ"/>
          </a:p>
        </p:txBody>
      </p:sp>
      <p:sp>
        <p:nvSpPr>
          <p:cNvPr id="4" name="Footer Placeholder 3"/>
          <p:cNvSpPr>
            <a:spLocks noGrp="1"/>
          </p:cNvSpPr>
          <p:nvPr>
            <p:ph type="ftr" sz="quarter" idx="2"/>
          </p:nvPr>
        </p:nvSpPr>
        <p:spPr>
          <a:xfrm>
            <a:off x="1" y="9433106"/>
            <a:ext cx="2944283" cy="49657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DCF294BE-EEAC-4AB4-B981-2AB5276EA658}" type="slidenum">
              <a:rPr lang="en-NZ" smtClean="0"/>
              <a:pPr/>
              <a:t>‹#›</a:t>
            </a:fld>
            <a:endParaRPr lang="en-NZ"/>
          </a:p>
        </p:txBody>
      </p:sp>
    </p:spTree>
    <p:extLst>
      <p:ext uri="{BB962C8B-B14F-4D97-AF65-F5344CB8AC3E}">
        <p14:creationId xmlns:p14="http://schemas.microsoft.com/office/powerpoint/2010/main" val="327560964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endParaRPr lang="en-NZ" dirty="0"/>
          </a:p>
        </p:txBody>
      </p:sp>
      <p:sp>
        <p:nvSpPr>
          <p:cNvPr id="4" name="Slide Image Placeholder 3"/>
          <p:cNvSpPr>
            <a:spLocks noGrp="1" noRot="1" noChangeAspect="1"/>
          </p:cNvSpPr>
          <p:nvPr>
            <p:ph type="sldImg" idx="2"/>
          </p:nvPr>
        </p:nvSpPr>
        <p:spPr>
          <a:xfrm>
            <a:off x="977900" y="1241425"/>
            <a:ext cx="4838700" cy="3351213"/>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433108"/>
            <a:ext cx="2944283" cy="498294"/>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48645" y="9433108"/>
            <a:ext cx="2944283" cy="498294"/>
          </a:xfrm>
          <a:prstGeom prst="rect">
            <a:avLst/>
          </a:prstGeom>
        </p:spPr>
        <p:txBody>
          <a:bodyPr vert="horz" lIns="91440" tIns="45720" rIns="91440" bIns="45720" rtlCol="0" anchor="b"/>
          <a:lstStyle>
            <a:lvl1pPr algn="r">
              <a:defRPr sz="1200"/>
            </a:lvl1pPr>
          </a:lstStyle>
          <a:p>
            <a:fld id="{72FE14B6-FDEC-43AD-B5FC-DD302B5994DD}" type="slidenum">
              <a:rPr lang="en-NZ" smtClean="0"/>
              <a:pPr/>
              <a:t>‹#›</a:t>
            </a:fld>
            <a:endParaRPr lang="en-NZ" dirty="0"/>
          </a:p>
        </p:txBody>
      </p:sp>
    </p:spTree>
    <p:extLst>
      <p:ext uri="{BB962C8B-B14F-4D97-AF65-F5344CB8AC3E}">
        <p14:creationId xmlns:p14="http://schemas.microsoft.com/office/powerpoint/2010/main" val="364145757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1241425"/>
            <a:ext cx="4838700" cy="3351213"/>
          </a:xfrm>
        </p:spPr>
      </p:sp>
      <p:sp>
        <p:nvSpPr>
          <p:cNvPr id="3" name="Notes Placeholder 2"/>
          <p:cNvSpPr>
            <a:spLocks noGrp="1"/>
          </p:cNvSpPr>
          <p:nvPr>
            <p:ph type="body" idx="1"/>
          </p:nvPr>
        </p:nvSpPr>
        <p:spPr/>
        <p:txBody>
          <a:bodyPr/>
          <a:lstStyle/>
          <a:p>
            <a:r>
              <a:rPr lang="en-NZ" dirty="0" smtClean="0"/>
              <a:t>I’m Ben Sedley, a </a:t>
            </a:r>
            <a:r>
              <a:rPr lang="en-NZ" dirty="0" err="1" smtClean="0"/>
              <a:t>clin</a:t>
            </a:r>
            <a:r>
              <a:rPr lang="en-NZ" dirty="0" smtClean="0"/>
              <a:t> psych from Wellington NZ</a:t>
            </a:r>
          </a:p>
          <a:p>
            <a:r>
              <a:rPr lang="en-NZ" dirty="0" smtClean="0"/>
              <a:t>And author of Stuff that Sucks, its only one book with</a:t>
            </a:r>
            <a:r>
              <a:rPr lang="en-NZ" baseline="0" dirty="0" smtClean="0"/>
              <a:t> two different covers</a:t>
            </a:r>
          </a:p>
          <a:p>
            <a:endParaRPr lang="en-NZ" baseline="0" dirty="0" smtClean="0"/>
          </a:p>
          <a:p>
            <a:r>
              <a:rPr lang="en-NZ" sz="1200" kern="1200" dirty="0" smtClean="0">
                <a:solidFill>
                  <a:schemeClr val="tx1"/>
                </a:solidFill>
                <a:effectLst/>
                <a:latin typeface="+mn-lt"/>
                <a:ea typeface="+mn-ea"/>
                <a:cs typeface="+mn-cs"/>
              </a:rPr>
              <a:t>Today we’re going to have an introduction to some of the metaphor exercises</a:t>
            </a:r>
            <a:r>
              <a:rPr lang="en-NZ" sz="1200" kern="1200" baseline="0" dirty="0" smtClean="0">
                <a:solidFill>
                  <a:schemeClr val="tx1"/>
                </a:solidFill>
                <a:effectLst/>
                <a:latin typeface="+mn-lt"/>
                <a:ea typeface="+mn-ea"/>
                <a:cs typeface="+mn-cs"/>
              </a:rPr>
              <a:t> I </a:t>
            </a:r>
            <a:r>
              <a:rPr lang="en-NZ" sz="1200" kern="1200" dirty="0" smtClean="0">
                <a:solidFill>
                  <a:schemeClr val="tx1"/>
                </a:solidFill>
                <a:effectLst/>
                <a:latin typeface="+mn-lt"/>
                <a:ea typeface="+mn-ea"/>
                <a:cs typeface="+mn-cs"/>
              </a:rPr>
              <a:t>use</a:t>
            </a:r>
            <a:r>
              <a:rPr lang="en-NZ" sz="1200" kern="1200" baseline="0" dirty="0" smtClean="0">
                <a:solidFill>
                  <a:schemeClr val="tx1"/>
                </a:solidFill>
                <a:effectLst/>
                <a:latin typeface="+mn-lt"/>
                <a:ea typeface="+mn-ea"/>
                <a:cs typeface="+mn-cs"/>
              </a:rPr>
              <a:t> when working with </a:t>
            </a:r>
            <a:r>
              <a:rPr lang="en-NZ" sz="1200" kern="1200" dirty="0" smtClean="0">
                <a:solidFill>
                  <a:schemeClr val="tx1"/>
                </a:solidFill>
                <a:effectLst/>
                <a:latin typeface="+mn-lt"/>
                <a:ea typeface="+mn-ea"/>
                <a:cs typeface="+mn-cs"/>
              </a:rPr>
              <a:t>young people,</a:t>
            </a:r>
            <a:r>
              <a:rPr lang="en-NZ" sz="1200" kern="1200" baseline="0" dirty="0" smtClean="0">
                <a:solidFill>
                  <a:schemeClr val="tx1"/>
                </a:solidFill>
                <a:effectLst/>
                <a:latin typeface="+mn-lt"/>
                <a:ea typeface="+mn-ea"/>
                <a:cs typeface="+mn-cs"/>
              </a:rPr>
              <a:t> as well as expanding on a few ideas that can be helpful to keep in mind when doing this work. It is experiential, so I invite you to actively participate in the exercises and the discussion. </a:t>
            </a:r>
          </a:p>
          <a:p>
            <a:r>
              <a:rPr lang="en-NZ" sz="1200" kern="1200" baseline="0" dirty="0" smtClean="0">
                <a:solidFill>
                  <a:schemeClr val="tx1"/>
                </a:solidFill>
                <a:effectLst/>
                <a:latin typeface="+mn-lt"/>
                <a:ea typeface="+mn-ea"/>
                <a:cs typeface="+mn-cs"/>
              </a:rPr>
              <a:t>It is an introductory level workshop,</a:t>
            </a:r>
            <a:r>
              <a:rPr lang="en-NZ" sz="1200" kern="1200" dirty="0" smtClean="0">
                <a:solidFill>
                  <a:schemeClr val="tx1"/>
                </a:solidFill>
                <a:effectLst/>
                <a:latin typeface="+mn-lt"/>
                <a:ea typeface="+mn-ea"/>
                <a:cs typeface="+mn-cs"/>
              </a:rPr>
              <a:t> please ask</a:t>
            </a:r>
            <a:r>
              <a:rPr lang="en-NZ" sz="1200" kern="1200" baseline="0" dirty="0" smtClean="0">
                <a:solidFill>
                  <a:schemeClr val="tx1"/>
                </a:solidFill>
                <a:effectLst/>
                <a:latin typeface="+mn-lt"/>
                <a:ea typeface="+mn-ea"/>
                <a:cs typeface="+mn-cs"/>
              </a:rPr>
              <a:t> questions as we go and also feel free to email me questions via my email address or </a:t>
            </a:r>
            <a:r>
              <a:rPr lang="en-NZ" sz="1200" kern="1200" baseline="0" dirty="0" err="1" smtClean="0">
                <a:solidFill>
                  <a:schemeClr val="tx1"/>
                </a:solidFill>
                <a:effectLst/>
                <a:latin typeface="+mn-lt"/>
                <a:ea typeface="+mn-ea"/>
                <a:cs typeface="+mn-cs"/>
              </a:rPr>
              <a:t>facebook</a:t>
            </a:r>
            <a:r>
              <a:rPr lang="en-NZ" sz="1200" kern="1200" baseline="0" dirty="0" smtClean="0">
                <a:solidFill>
                  <a:schemeClr val="tx1"/>
                </a:solidFill>
                <a:effectLst/>
                <a:latin typeface="+mn-lt"/>
                <a:ea typeface="+mn-ea"/>
                <a:cs typeface="+mn-cs"/>
              </a:rPr>
              <a:t> page</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2FE14B6-FDEC-43AD-B5FC-DD302B5994DD}" type="slidenum">
              <a:rPr lang="en-NZ" smtClean="0"/>
              <a:pPr/>
              <a:t>3</a:t>
            </a:fld>
            <a:endParaRPr lang="en-NZ" dirty="0"/>
          </a:p>
        </p:txBody>
      </p:sp>
      <p:sp>
        <p:nvSpPr>
          <p:cNvPr id="5" name="Date Placeholder 4"/>
          <p:cNvSpPr>
            <a:spLocks noGrp="1"/>
          </p:cNvSpPr>
          <p:nvPr>
            <p:ph type="dt" idx="11"/>
          </p:nvPr>
        </p:nvSpPr>
        <p:spPr/>
        <p:txBody>
          <a:bodyPr/>
          <a:lstStyle/>
          <a:p>
            <a:endParaRPr lang="en-NZ" dirty="0"/>
          </a:p>
        </p:txBody>
      </p:sp>
    </p:spTree>
    <p:extLst>
      <p:ext uri="{BB962C8B-B14F-4D97-AF65-F5344CB8AC3E}">
        <p14:creationId xmlns:p14="http://schemas.microsoft.com/office/powerpoint/2010/main" val="3064070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12</a:t>
            </a:fld>
            <a:endParaRPr lang="en-NZ" dirty="0"/>
          </a:p>
        </p:txBody>
      </p:sp>
    </p:spTree>
    <p:extLst>
      <p:ext uri="{BB962C8B-B14F-4D97-AF65-F5344CB8AC3E}">
        <p14:creationId xmlns:p14="http://schemas.microsoft.com/office/powerpoint/2010/main" val="2242003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13</a:t>
            </a:fld>
            <a:endParaRPr lang="en-NZ" dirty="0"/>
          </a:p>
        </p:txBody>
      </p:sp>
    </p:spTree>
    <p:extLst>
      <p:ext uri="{BB962C8B-B14F-4D97-AF65-F5344CB8AC3E}">
        <p14:creationId xmlns:p14="http://schemas.microsoft.com/office/powerpoint/2010/main" val="3922692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14</a:t>
            </a:fld>
            <a:endParaRPr lang="en-NZ" dirty="0"/>
          </a:p>
        </p:txBody>
      </p:sp>
    </p:spTree>
    <p:extLst>
      <p:ext uri="{BB962C8B-B14F-4D97-AF65-F5344CB8AC3E}">
        <p14:creationId xmlns:p14="http://schemas.microsoft.com/office/powerpoint/2010/main" val="2123666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What happened?</a:t>
            </a:r>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15</a:t>
            </a:fld>
            <a:endParaRPr lang="en-NZ" dirty="0"/>
          </a:p>
        </p:txBody>
      </p:sp>
    </p:spTree>
    <p:extLst>
      <p:ext uri="{BB962C8B-B14F-4D97-AF65-F5344CB8AC3E}">
        <p14:creationId xmlns:p14="http://schemas.microsoft.com/office/powerpoint/2010/main" val="2159830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 we don’t just see the word ‘sunset’, we feel it.</a:t>
            </a:r>
          </a:p>
          <a:p>
            <a:r>
              <a:rPr lang="en-NZ" dirty="0"/>
              <a:t>This is useful for</a:t>
            </a:r>
            <a:r>
              <a:rPr lang="en-NZ" baseline="0" dirty="0"/>
              <a:t> compassion, poetry, advertising, safety.</a:t>
            </a:r>
          </a:p>
          <a:p>
            <a:endParaRPr lang="en-NZ" baseline="0" dirty="0"/>
          </a:p>
          <a:p>
            <a:r>
              <a:rPr lang="en-NZ" baseline="0" dirty="0"/>
              <a:t>And so painful when we think those particularly painful thoughts our brain is programmed to have</a:t>
            </a:r>
            <a:endParaRPr lang="en-NZ"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16</a:t>
            </a:fld>
            <a:endParaRPr lang="en-NZ" dirty="0"/>
          </a:p>
        </p:txBody>
      </p:sp>
    </p:spTree>
    <p:extLst>
      <p:ext uri="{BB962C8B-B14F-4D97-AF65-F5344CB8AC3E}">
        <p14:creationId xmlns:p14="http://schemas.microsoft.com/office/powerpoint/2010/main" val="3976820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These thoughts and feelings are huge</a:t>
            </a:r>
            <a:r>
              <a:rPr lang="en-NZ" baseline="0" dirty="0"/>
              <a:t> and painful.</a:t>
            </a:r>
          </a:p>
          <a:p>
            <a:r>
              <a:rPr lang="en-NZ" baseline="0" dirty="0"/>
              <a:t>Even for me reading them now, I feel heavy. The one in the middle was something a young man said to me, yelled at me. Within a year he had suicided. </a:t>
            </a:r>
          </a:p>
          <a:p>
            <a:r>
              <a:rPr lang="en-NZ" baseline="0" dirty="0"/>
              <a:t>These thoughts aren’t just painful, they can feel life or death. So of course we do all we can to get rid of them.</a:t>
            </a:r>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17</a:t>
            </a:fld>
            <a:endParaRPr lang="en-NZ" dirty="0"/>
          </a:p>
        </p:txBody>
      </p:sp>
    </p:spTree>
    <p:extLst>
      <p:ext uri="{BB962C8B-B14F-4D97-AF65-F5344CB8AC3E}">
        <p14:creationId xmlns:p14="http://schemas.microsoft.com/office/powerpoint/2010/main" val="846368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And just like apples, the more we try not to have these thoughts, the more we avoid, argue, distract, abuse, the more we have them. The more we have them, the worse we feel.</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Or we can get away from them, but we can’t move towards where we want to go</a:t>
            </a:r>
            <a:endParaRPr lang="en-NZ" dirty="0"/>
          </a:p>
          <a:p>
            <a:endParaRPr lang="en-NZ"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18</a:t>
            </a:fld>
            <a:endParaRPr lang="en-NZ" dirty="0"/>
          </a:p>
        </p:txBody>
      </p:sp>
    </p:spTree>
    <p:extLst>
      <p:ext uri="{BB962C8B-B14F-4D97-AF65-F5344CB8AC3E}">
        <p14:creationId xmlns:p14="http://schemas.microsoft.com/office/powerpoint/2010/main" val="312788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19</a:t>
            </a:fld>
            <a:endParaRPr lang="en-NZ" dirty="0"/>
          </a:p>
        </p:txBody>
      </p:sp>
    </p:spTree>
    <p:extLst>
      <p:ext uri="{BB962C8B-B14F-4D97-AF65-F5344CB8AC3E}">
        <p14:creationId xmlns:p14="http://schemas.microsoft.com/office/powerpoint/2010/main" val="1703951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 if trying</a:t>
            </a:r>
            <a:r>
              <a:rPr lang="en-NZ" baseline="0" dirty="0"/>
              <a:t> to fight thoughts and feelings means we have them more, then what other choices do we have?</a:t>
            </a:r>
          </a:p>
          <a:p>
            <a:r>
              <a:rPr lang="en-NZ" baseline="0" dirty="0"/>
              <a:t>Trying to get away from unwanted internal experiences keeps us stuck. So what can we move towards?</a:t>
            </a:r>
            <a:endParaRPr lang="en-NZ"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20</a:t>
            </a:fld>
            <a:endParaRPr lang="en-NZ" dirty="0"/>
          </a:p>
        </p:txBody>
      </p:sp>
    </p:spTree>
    <p:extLst>
      <p:ext uri="{BB962C8B-B14F-4D97-AF65-F5344CB8AC3E}">
        <p14:creationId xmlns:p14="http://schemas.microsoft.com/office/powerpoint/2010/main" val="2489917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21</a:t>
            </a:fld>
            <a:endParaRPr lang="en-NZ" dirty="0"/>
          </a:p>
        </p:txBody>
      </p:sp>
    </p:spTree>
    <p:extLst>
      <p:ext uri="{BB962C8B-B14F-4D97-AF65-F5344CB8AC3E}">
        <p14:creationId xmlns:p14="http://schemas.microsoft.com/office/powerpoint/2010/main" val="369301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1241425"/>
            <a:ext cx="4838700" cy="3351213"/>
          </a:xfrm>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If you learn one thing this workshop,</a:t>
            </a:r>
            <a:r>
              <a:rPr lang="en-NZ" sz="1200" kern="1200" baseline="0" dirty="0" smtClean="0">
                <a:solidFill>
                  <a:schemeClr val="tx1"/>
                </a:solidFill>
                <a:effectLst/>
                <a:latin typeface="+mn-lt"/>
                <a:ea typeface="+mn-ea"/>
                <a:cs typeface="+mn-cs"/>
              </a:rPr>
              <a:t> its this</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FE14B6-FDEC-43AD-B5FC-DD302B5994DD}" type="slidenum">
              <a:rPr lang="en-NZ" smtClean="0"/>
              <a:pPr/>
              <a:t>4</a:t>
            </a:fld>
            <a:endParaRPr lang="en-NZ" dirty="0"/>
          </a:p>
        </p:txBody>
      </p:sp>
      <p:sp>
        <p:nvSpPr>
          <p:cNvPr id="5" name="Date Placeholder 4"/>
          <p:cNvSpPr>
            <a:spLocks noGrp="1"/>
          </p:cNvSpPr>
          <p:nvPr>
            <p:ph type="dt" idx="11"/>
          </p:nvPr>
        </p:nvSpPr>
        <p:spPr/>
        <p:txBody>
          <a:bodyPr/>
          <a:lstStyle/>
          <a:p>
            <a:endParaRPr lang="en-NZ" dirty="0"/>
          </a:p>
        </p:txBody>
      </p:sp>
    </p:spTree>
    <p:extLst>
      <p:ext uri="{BB962C8B-B14F-4D97-AF65-F5344CB8AC3E}">
        <p14:creationId xmlns:p14="http://schemas.microsoft.com/office/powerpoint/2010/main" val="201748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22</a:t>
            </a:fld>
            <a:endParaRPr lang="en-NZ" dirty="0"/>
          </a:p>
        </p:txBody>
      </p:sp>
    </p:spTree>
    <p:extLst>
      <p:ext uri="{BB962C8B-B14F-4D97-AF65-F5344CB8AC3E}">
        <p14:creationId xmlns:p14="http://schemas.microsoft.com/office/powerpoint/2010/main" val="1227315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Remember when your parent used to read to you, you snuggled in close and listened</a:t>
            </a:r>
            <a:r>
              <a:rPr lang="en-NZ" sz="1200" b="0" i="0" kern="1200" baseline="0" dirty="0">
                <a:solidFill>
                  <a:schemeClr val="tx1"/>
                </a:solidFill>
                <a:effectLst/>
                <a:latin typeface="+mn-lt"/>
                <a:ea typeface="+mn-ea"/>
                <a:cs typeface="+mn-cs"/>
              </a:rPr>
              <a:t> to the story. I’d like to read to you now.</a:t>
            </a:r>
            <a:endParaRPr lang="en-NZ" sz="1200" b="0" i="0" kern="1200" dirty="0">
              <a:solidFill>
                <a:schemeClr val="tx1"/>
              </a:solidFill>
              <a:effectLst/>
              <a:latin typeface="+mn-lt"/>
              <a:ea typeface="+mn-ea"/>
              <a:cs typeface="+mn-cs"/>
            </a:endParaRPr>
          </a:p>
          <a:p>
            <a:endParaRPr lang="en-NZ" sz="1200" b="0" i="0" kern="1200" dirty="0">
              <a:solidFill>
                <a:schemeClr val="tx1"/>
              </a:solidFill>
              <a:effectLst/>
              <a:latin typeface="+mn-lt"/>
              <a:ea typeface="+mn-ea"/>
              <a:cs typeface="+mn-cs"/>
            </a:endParaRPr>
          </a:p>
          <a:p>
            <a:endParaRPr lang="en-NZ" dirty="0"/>
          </a:p>
          <a:p>
            <a:r>
              <a:rPr lang="en-NZ" dirty="0"/>
              <a:t>Read Just Right passage.</a:t>
            </a:r>
          </a:p>
          <a:p>
            <a:r>
              <a:rPr lang="en-NZ" dirty="0"/>
              <a:t>Reflect in pairs.</a:t>
            </a:r>
          </a:p>
          <a:p>
            <a:r>
              <a:rPr lang="en-NZ" dirty="0"/>
              <a:t>Did it</a:t>
            </a:r>
            <a:r>
              <a:rPr lang="en-NZ" baseline="0" dirty="0"/>
              <a:t> feel right because it was connected to something you cared about? The stuff that matters to you?</a:t>
            </a:r>
          </a:p>
          <a:p>
            <a:endParaRPr lang="en-NZ" baseline="0" dirty="0"/>
          </a:p>
          <a:p>
            <a:r>
              <a:rPr lang="en-NZ" sz="1200" b="0" i="0" kern="1200" dirty="0">
                <a:solidFill>
                  <a:schemeClr val="tx1"/>
                </a:solidFill>
                <a:effectLst/>
                <a:latin typeface="+mn-lt"/>
                <a:ea typeface="+mn-ea"/>
                <a:cs typeface="+mn-cs"/>
              </a:rPr>
              <a:t>Have you ever had a time when everything just felt right or meaningful? It may have been a day or an hour or only one second, but for that period of time, none of the sad stuff or scary stuff or stressful stuff mattered, for that moment things just felt true.</a:t>
            </a:r>
            <a:r>
              <a:rPr lang="en-NZ" dirty="0"/>
              <a:t/>
            </a:r>
            <a:br>
              <a:rPr lang="en-NZ" dirty="0"/>
            </a:br>
            <a:r>
              <a:rPr lang="en-NZ" sz="1200" b="0" i="0" kern="1200" dirty="0">
                <a:solidFill>
                  <a:schemeClr val="tx1"/>
                </a:solidFill>
                <a:effectLst/>
                <a:latin typeface="+mn-lt"/>
                <a:ea typeface="+mn-ea"/>
                <a:cs typeface="+mn-cs"/>
              </a:rPr>
              <a:t>I can remember one night when I went to a beach and made a bonfire with friends. We stayed the entire night, telling stories, playing guitar and having some deep conversations. Eventually we watched the sun rise over the sea.</a:t>
            </a:r>
            <a:br>
              <a:rPr lang="en-NZ" sz="1200" b="0" i="0" kern="1200" dirty="0">
                <a:solidFill>
                  <a:schemeClr val="tx1"/>
                </a:solidFill>
                <a:effectLst/>
                <a:latin typeface="+mn-lt"/>
                <a:ea typeface="+mn-ea"/>
                <a:cs typeface="+mn-cs"/>
              </a:rPr>
            </a:br>
            <a:r>
              <a:rPr lang="en-NZ" sz="1200" b="0" i="0" kern="1200" dirty="0">
                <a:solidFill>
                  <a:schemeClr val="tx1"/>
                </a:solidFill>
                <a:effectLst/>
                <a:latin typeface="+mn-lt"/>
                <a:ea typeface="+mn-ea"/>
                <a:cs typeface="+mn-cs"/>
              </a:rPr>
              <a:t>As I write about it now, it sounds kind of corny and clichéd, but if I let go of those judgements and instead come back to the emotions and sensations, I can remember that at the time the universe just felt right.</a:t>
            </a:r>
            <a:br>
              <a:rPr lang="en-NZ" sz="1200" b="0" i="0" kern="1200" dirty="0">
                <a:solidFill>
                  <a:schemeClr val="tx1"/>
                </a:solidFill>
                <a:effectLst/>
                <a:latin typeface="+mn-lt"/>
                <a:ea typeface="+mn-ea"/>
                <a:cs typeface="+mn-cs"/>
              </a:rPr>
            </a:br>
            <a:r>
              <a:rPr lang="en-NZ" sz="1200" b="0" i="0" kern="1200" dirty="0">
                <a:solidFill>
                  <a:schemeClr val="tx1"/>
                </a:solidFill>
                <a:effectLst/>
                <a:latin typeface="+mn-lt"/>
                <a:ea typeface="+mn-ea"/>
                <a:cs typeface="+mn-cs"/>
              </a:rPr>
              <a:t>Think of one of those times for you, then once you have read this paragraph, I’d like you to close your eyes and take yourself back to that moment. Notice what it feels like to be there again. Who are you with? What are you doing? What emotions do you feel? Where do you feel it in your body?</a:t>
            </a:r>
            <a:br>
              <a:rPr lang="en-NZ" sz="1200" b="0" i="0" kern="1200" dirty="0">
                <a:solidFill>
                  <a:schemeClr val="tx1"/>
                </a:solidFill>
                <a:effectLst/>
                <a:latin typeface="+mn-lt"/>
                <a:ea typeface="+mn-ea"/>
                <a:cs typeface="+mn-cs"/>
              </a:rPr>
            </a:br>
            <a:r>
              <a:rPr lang="en-NZ" sz="1200" b="0" i="0" kern="1200" dirty="0">
                <a:solidFill>
                  <a:schemeClr val="tx1"/>
                </a:solidFill>
                <a:effectLst/>
                <a:latin typeface="+mn-lt"/>
                <a:ea typeface="+mn-ea"/>
                <a:cs typeface="+mn-cs"/>
              </a:rPr>
              <a:t>OK, have a go.</a:t>
            </a:r>
            <a:br>
              <a:rPr lang="en-NZ" sz="1200" b="0" i="0" kern="1200" dirty="0">
                <a:solidFill>
                  <a:schemeClr val="tx1"/>
                </a:solidFill>
                <a:effectLst/>
                <a:latin typeface="+mn-lt"/>
                <a:ea typeface="+mn-ea"/>
                <a:cs typeface="+mn-cs"/>
              </a:rPr>
            </a:br>
            <a:r>
              <a:rPr lang="en-NZ" sz="1200" b="0" i="0" kern="1200" dirty="0">
                <a:solidFill>
                  <a:schemeClr val="tx1"/>
                </a:solidFill>
                <a:effectLst/>
                <a:latin typeface="+mn-lt"/>
                <a:ea typeface="+mn-ea"/>
                <a:cs typeface="+mn-cs"/>
              </a:rPr>
              <a:t>What was that like?</a:t>
            </a:r>
            <a:br>
              <a:rPr lang="en-NZ" sz="1200" b="0" i="0" kern="1200" dirty="0">
                <a:solidFill>
                  <a:schemeClr val="tx1"/>
                </a:solidFill>
                <a:effectLst/>
                <a:latin typeface="+mn-lt"/>
                <a:ea typeface="+mn-ea"/>
                <a:cs typeface="+mn-cs"/>
              </a:rPr>
            </a:br>
            <a:r>
              <a:rPr lang="en-NZ" sz="1200" b="0" i="0" kern="1200" dirty="0">
                <a:solidFill>
                  <a:schemeClr val="tx1"/>
                </a:solidFill>
                <a:effectLst/>
                <a:latin typeface="+mn-lt"/>
                <a:ea typeface="+mn-ea"/>
                <a:cs typeface="+mn-cs"/>
              </a:rPr>
              <a:t>What made that moment so special?</a:t>
            </a:r>
            <a:br>
              <a:rPr lang="en-NZ" sz="1200" b="0" i="0" kern="1200" dirty="0">
                <a:solidFill>
                  <a:schemeClr val="tx1"/>
                </a:solidFill>
                <a:effectLst/>
                <a:latin typeface="+mn-lt"/>
                <a:ea typeface="+mn-ea"/>
                <a:cs typeface="+mn-cs"/>
              </a:rPr>
            </a:br>
            <a:r>
              <a:rPr lang="en-NZ" sz="1200" b="0" i="0" kern="1200" dirty="0">
                <a:solidFill>
                  <a:schemeClr val="tx1"/>
                </a:solidFill>
                <a:effectLst/>
                <a:latin typeface="+mn-lt"/>
                <a:ea typeface="+mn-ea"/>
                <a:cs typeface="+mn-cs"/>
              </a:rPr>
              <a:t>Did the moment you chose feel so right because it connected to something that you really value? You may have been with friends or family or animals or nature or in a creative zone, but I’m guessing that there was a powerful connection for you.</a:t>
            </a:r>
            <a:br>
              <a:rPr lang="en-NZ" sz="1200" b="0" i="0" kern="1200" dirty="0">
                <a:solidFill>
                  <a:schemeClr val="tx1"/>
                </a:solidFill>
                <a:effectLst/>
                <a:latin typeface="+mn-lt"/>
                <a:ea typeface="+mn-ea"/>
                <a:cs typeface="+mn-cs"/>
              </a:rPr>
            </a:br>
            <a:r>
              <a:rPr lang="en-NZ" sz="1200" b="0" i="0" kern="1200" dirty="0">
                <a:solidFill>
                  <a:schemeClr val="tx1"/>
                </a:solidFill>
                <a:effectLst/>
                <a:latin typeface="+mn-lt"/>
                <a:ea typeface="+mn-ea"/>
                <a:cs typeface="+mn-cs"/>
              </a:rPr>
              <a:t>(Stuff that Sucks, P. 43)</a:t>
            </a:r>
            <a:endParaRPr lang="en-NZ"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23</a:t>
            </a:fld>
            <a:endParaRPr lang="en-NZ" dirty="0"/>
          </a:p>
        </p:txBody>
      </p:sp>
    </p:spTree>
    <p:extLst>
      <p:ext uri="{BB962C8B-B14F-4D97-AF65-F5344CB8AC3E}">
        <p14:creationId xmlns:p14="http://schemas.microsoft.com/office/powerpoint/2010/main" val="3785332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kern="1200" dirty="0">
                <a:solidFill>
                  <a:schemeClr val="tx1"/>
                </a:solidFill>
                <a:effectLst/>
                <a:latin typeface="+mn-lt"/>
                <a:ea typeface="+mn-ea"/>
                <a:cs typeface="+mn-cs"/>
              </a:rPr>
              <a:t>Imagine if you met someone sitting at a train station who told everyone how great it is to go West. ‘West is the way of the future,’ he says, ‘we should all keep moving in that direction.’ A year later you pass the same station and the same guy is there, in the exact same spot, still telling everyone they should go West. ‘You need to move West to achieve a meaningful life,’ he proclaims, ‘it is the path to happiness and satisfaction.’</a:t>
            </a:r>
            <a:br>
              <a:rPr lang="en-NZ" sz="1200" b="1" i="0" kern="1200" dirty="0">
                <a:solidFill>
                  <a:schemeClr val="tx1"/>
                </a:solidFill>
                <a:effectLst/>
                <a:latin typeface="+mn-lt"/>
                <a:ea typeface="+mn-ea"/>
                <a:cs typeface="+mn-cs"/>
              </a:rPr>
            </a:br>
            <a:r>
              <a:rPr lang="en-NZ" sz="1200" b="1" i="0" kern="1200" dirty="0">
                <a:solidFill>
                  <a:schemeClr val="tx1"/>
                </a:solidFill>
                <a:effectLst/>
                <a:latin typeface="+mn-lt"/>
                <a:ea typeface="+mn-ea"/>
                <a:cs typeface="+mn-cs"/>
              </a:rPr>
              <a:t>A year later you pass the same station and the guy is still there. Right there. He hasn’t moved one inch in a westerly direction. This time you stop and ask him why he is such a big fan of going West, and he tells you about all the things he has read about the direction West, recommends some useful websites, and even shows you some pictures he has cut out of pamphlets, depicting things you will see if you go West. You ask him what is the best thing he has ever seen while travelling West, and he shakes his head.</a:t>
            </a:r>
            <a:br>
              <a:rPr lang="en-NZ" sz="1200" b="1" i="0" kern="1200" dirty="0">
                <a:solidFill>
                  <a:schemeClr val="tx1"/>
                </a:solidFill>
                <a:effectLst/>
                <a:latin typeface="+mn-lt"/>
                <a:ea typeface="+mn-ea"/>
                <a:cs typeface="+mn-cs"/>
              </a:rPr>
            </a:br>
            <a:r>
              <a:rPr lang="en-NZ" sz="1200" b="1" i="0" kern="1200" dirty="0">
                <a:solidFill>
                  <a:schemeClr val="tx1"/>
                </a:solidFill>
                <a:effectLst/>
                <a:latin typeface="+mn-lt"/>
                <a:ea typeface="+mn-ea"/>
                <a:cs typeface="+mn-cs"/>
              </a:rPr>
              <a:t>‘I’ve never been any more West than here, too many bumps along the way. I’m waiting for them to fix up the track so it will be a smoother journey,’ he tells you. ‘But,’ he adds proudly, ‘I haven’t moved even one inch East in the past few years.’</a:t>
            </a:r>
            <a:br>
              <a:rPr lang="en-NZ" sz="1200" b="1" i="0" kern="1200" dirty="0">
                <a:solidFill>
                  <a:schemeClr val="tx1"/>
                </a:solidFill>
                <a:effectLst/>
                <a:latin typeface="+mn-lt"/>
                <a:ea typeface="+mn-ea"/>
                <a:cs typeface="+mn-cs"/>
              </a:rPr>
            </a:br>
            <a:endParaRPr lang="en-NZ" sz="1200" b="1" i="0" kern="1200" dirty="0">
              <a:solidFill>
                <a:schemeClr val="tx1"/>
              </a:solidFill>
              <a:effectLst/>
              <a:latin typeface="+mn-lt"/>
              <a:ea typeface="+mn-ea"/>
              <a:cs typeface="+mn-cs"/>
            </a:endParaRPr>
          </a:p>
          <a:p>
            <a:endParaRPr lang="en-NZ" sz="1200" b="0" i="0" kern="1200" dirty="0">
              <a:solidFill>
                <a:schemeClr val="tx1"/>
              </a:solidFill>
              <a:effectLst/>
              <a:latin typeface="+mn-lt"/>
              <a:ea typeface="+mn-ea"/>
              <a:cs typeface="+mn-cs"/>
            </a:endParaRPr>
          </a:p>
          <a:p>
            <a:endParaRPr lang="en-NZ" sz="1200" b="0" i="0" kern="1200" dirty="0">
              <a:solidFill>
                <a:schemeClr val="tx1"/>
              </a:solidFill>
              <a:effectLst/>
              <a:latin typeface="+mn-lt"/>
              <a:ea typeface="+mn-ea"/>
              <a:cs typeface="+mn-cs"/>
            </a:endParaRPr>
          </a:p>
          <a:p>
            <a:r>
              <a:rPr lang="en-NZ" sz="1200" b="0" i="0" kern="1200" dirty="0">
                <a:solidFill>
                  <a:schemeClr val="tx1"/>
                </a:solidFill>
                <a:effectLst/>
                <a:latin typeface="+mn-lt"/>
                <a:ea typeface="+mn-ea"/>
                <a:cs typeface="+mn-cs"/>
              </a:rPr>
              <a:t>How seriously would you take that man’s advice to go West? If West is the way to go, maybe it’s worth travelling over some bumps to make progress in that direction? Values are like compass directions. They’re meaningless unless you move. Saying that you really like going West doesn’t mean a whole lot if you don’t take at least a small step in that direction. That doesn’t mean it’s always going to be easy to move West or that you can move miles in that direction every day. Some days it feels like there are things pulling you in every direction or stopping you from moving at all. The blocks might be thoughts, feelings, memories, physiological sensations or other people and their rules. But it’s still worthwhile to move in the directions you care about even if sometimes you are only able to take tiny steps.</a:t>
            </a:r>
            <a:br>
              <a:rPr lang="en-NZ" sz="1200" b="0" i="0" kern="1200" dirty="0">
                <a:solidFill>
                  <a:schemeClr val="tx1"/>
                </a:solidFill>
                <a:effectLst/>
                <a:latin typeface="+mn-lt"/>
                <a:ea typeface="+mn-ea"/>
                <a:cs typeface="+mn-cs"/>
              </a:rPr>
            </a:br>
            <a:r>
              <a:rPr lang="en-NZ" sz="1200" b="0" i="0" kern="1200" dirty="0">
                <a:solidFill>
                  <a:schemeClr val="tx1"/>
                </a:solidFill>
                <a:effectLst/>
                <a:latin typeface="+mn-lt"/>
                <a:ea typeface="+mn-ea"/>
                <a:cs typeface="+mn-cs"/>
              </a:rPr>
              <a:t>(Stuff that Sucks, p 50)</a:t>
            </a:r>
            <a:endParaRPr lang="en-NZ"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24</a:t>
            </a:fld>
            <a:endParaRPr lang="en-NZ" dirty="0"/>
          </a:p>
        </p:txBody>
      </p:sp>
    </p:spTree>
    <p:extLst>
      <p:ext uri="{BB962C8B-B14F-4D97-AF65-F5344CB8AC3E}">
        <p14:creationId xmlns:p14="http://schemas.microsoft.com/office/powerpoint/2010/main" val="2114823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 if you were going to take one tiny step towards things that you cared</a:t>
            </a:r>
            <a:r>
              <a:rPr lang="en-NZ" baseline="0" dirty="0"/>
              <a:t> about, what would it be?</a:t>
            </a:r>
          </a:p>
          <a:p>
            <a:r>
              <a:rPr lang="en-NZ" baseline="0" dirty="0"/>
              <a:t>What is something you can do today that you hadn’t already been planning to do that will enable you at the end of the day to say, I’m not quite sure where I’m heading, and I’m not quite sure exactly what I care about, but I’m one tiny step closer to being the kind of person I want to be or living the kind of life I want to live? </a:t>
            </a:r>
          </a:p>
          <a:p>
            <a:r>
              <a:rPr lang="en-NZ" baseline="0" dirty="0"/>
              <a:t>Write that down on a piece of paper.</a:t>
            </a:r>
          </a:p>
          <a:p>
            <a:endParaRPr lang="en-NZ" baseline="0" dirty="0"/>
          </a:p>
          <a:p>
            <a:r>
              <a:rPr lang="en-NZ" baseline="0" dirty="0"/>
              <a:t>Look at it, what comes up? what will get in the way?</a:t>
            </a:r>
          </a:p>
          <a:p>
            <a:r>
              <a:rPr lang="en-NZ" baseline="0" dirty="0"/>
              <a:t>If 10 was that thing will definitely happen, and 0 was no way, what number is it?</a:t>
            </a:r>
          </a:p>
          <a:p>
            <a:r>
              <a:rPr lang="en-NZ" baseline="0" dirty="0"/>
              <a:t>What could you do to raise that number a bit?</a:t>
            </a:r>
            <a:endParaRPr lang="en-NZ"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25</a:t>
            </a:fld>
            <a:endParaRPr lang="en-NZ" dirty="0"/>
          </a:p>
        </p:txBody>
      </p:sp>
    </p:spTree>
    <p:extLst>
      <p:ext uri="{BB962C8B-B14F-4D97-AF65-F5344CB8AC3E}">
        <p14:creationId xmlns:p14="http://schemas.microsoft.com/office/powerpoint/2010/main" val="2299208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 order to take these steps w</a:t>
            </a:r>
            <a:r>
              <a:rPr lang="en-NZ" baseline="0" dirty="0" smtClean="0"/>
              <a:t>e need to find space inside us for thoughts and feelings that are painful, and to know where we are right now.</a:t>
            </a:r>
            <a:endParaRPr lang="en-NZ" baseline="0"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26</a:t>
            </a:fld>
            <a:endParaRPr lang="en-NZ" dirty="0"/>
          </a:p>
        </p:txBody>
      </p:sp>
    </p:spTree>
    <p:extLst>
      <p:ext uri="{BB962C8B-B14F-4D97-AF65-F5344CB8AC3E}">
        <p14:creationId xmlns:p14="http://schemas.microsoft.com/office/powerpoint/2010/main" val="3151582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order to take these steps w</a:t>
            </a:r>
            <a:r>
              <a:rPr lang="en-NZ" baseline="0" dirty="0"/>
              <a:t>e need to find space inside us for thoughts and feelings that are painful, and to know where we are right now.</a:t>
            </a:r>
          </a:p>
          <a:p>
            <a:r>
              <a:rPr lang="en-NZ" baseline="0" dirty="0"/>
              <a:t>We do this by breathing, using our 5 senses, and noticing that we are having thoughts and feelings rather than being in the middle of our thoughts and feelings – we demonstrated many of these ideas in the initial exercise – breathing, noticing what it felt like to be noticing, noticing the thoughts and the feelings. The Sunset exercise also briefly introduced the idea of </a:t>
            </a:r>
            <a:r>
              <a:rPr lang="en-NZ" baseline="0" dirty="0" err="1"/>
              <a:t>defusion</a:t>
            </a:r>
            <a:endParaRPr lang="en-NZ"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27</a:t>
            </a:fld>
            <a:endParaRPr lang="en-NZ" dirty="0"/>
          </a:p>
        </p:txBody>
      </p:sp>
    </p:spTree>
    <p:extLst>
      <p:ext uri="{BB962C8B-B14F-4D97-AF65-F5344CB8AC3E}">
        <p14:creationId xmlns:p14="http://schemas.microsoft.com/office/powerpoint/2010/main" val="3632656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And so as clinicians</a:t>
            </a:r>
            <a:r>
              <a:rPr lang="en-NZ" baseline="0" dirty="0"/>
              <a:t>, our overall questions are:</a:t>
            </a:r>
            <a:endParaRPr lang="en-NZ"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28</a:t>
            </a:fld>
            <a:endParaRPr lang="en-NZ" dirty="0"/>
          </a:p>
        </p:txBody>
      </p:sp>
    </p:spTree>
    <p:extLst>
      <p:ext uri="{BB962C8B-B14F-4D97-AF65-F5344CB8AC3E}">
        <p14:creationId xmlns:p14="http://schemas.microsoft.com/office/powerpoint/2010/main" val="3374466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1241425"/>
            <a:ext cx="4838700" cy="3351213"/>
          </a:xfrm>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We don’t tell clients the answers, we encourage</a:t>
            </a:r>
            <a:r>
              <a:rPr lang="en-NZ" sz="1200" kern="1200" baseline="0" dirty="0">
                <a:solidFill>
                  <a:schemeClr val="tx1"/>
                </a:solidFill>
                <a:effectLst/>
                <a:latin typeface="+mn-lt"/>
                <a:ea typeface="+mn-ea"/>
                <a:cs typeface="+mn-cs"/>
              </a:rPr>
              <a:t> them to observe their experience in the therapy room whilst trying exercises, as well at other times in their lives and then deciding what works for them</a:t>
            </a:r>
            <a:endParaRPr lang="en-NZ" dirty="0"/>
          </a:p>
        </p:txBody>
      </p:sp>
      <p:sp>
        <p:nvSpPr>
          <p:cNvPr id="4" name="Slide Number Placeholder 3"/>
          <p:cNvSpPr>
            <a:spLocks noGrp="1"/>
          </p:cNvSpPr>
          <p:nvPr>
            <p:ph type="sldNum" sz="quarter" idx="10"/>
          </p:nvPr>
        </p:nvSpPr>
        <p:spPr/>
        <p:txBody>
          <a:bodyPr/>
          <a:lstStyle/>
          <a:p>
            <a:fld id="{72FE14B6-FDEC-43AD-B5FC-DD302B5994DD}" type="slidenum">
              <a:rPr lang="en-NZ" smtClean="0"/>
              <a:pPr/>
              <a:t>29</a:t>
            </a:fld>
            <a:endParaRPr lang="en-NZ" dirty="0"/>
          </a:p>
        </p:txBody>
      </p:sp>
      <p:sp>
        <p:nvSpPr>
          <p:cNvPr id="5" name="Date Placeholder 4"/>
          <p:cNvSpPr>
            <a:spLocks noGrp="1"/>
          </p:cNvSpPr>
          <p:nvPr>
            <p:ph type="dt" idx="11"/>
          </p:nvPr>
        </p:nvSpPr>
        <p:spPr/>
        <p:txBody>
          <a:bodyPr/>
          <a:lstStyle/>
          <a:p>
            <a:endParaRPr lang="en-NZ" dirty="0"/>
          </a:p>
        </p:txBody>
      </p:sp>
    </p:spTree>
    <p:extLst>
      <p:ext uri="{BB962C8B-B14F-4D97-AF65-F5344CB8AC3E}">
        <p14:creationId xmlns:p14="http://schemas.microsoft.com/office/powerpoint/2010/main" val="1624783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1241425"/>
            <a:ext cx="4838700" cy="3351213"/>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use metaphor as much</a:t>
            </a:r>
            <a:r>
              <a:rPr lang="en-GB" sz="1200" kern="1200" baseline="0" dirty="0">
                <a:solidFill>
                  <a:schemeClr val="tx1"/>
                </a:solidFill>
                <a:effectLst/>
                <a:latin typeface="+mn-lt"/>
                <a:ea typeface="+mn-ea"/>
                <a:cs typeface="+mn-cs"/>
              </a:rPr>
              <a:t> as possible.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metaphor is an essential tool in therapy, it allows clients to increase their awareness of things that may not have been there before without requiring lectures or shaming.</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2FE14B6-FDEC-43AD-B5FC-DD302B5994DD}" type="slidenum">
              <a:rPr lang="en-NZ" smtClean="0"/>
              <a:pPr/>
              <a:t>32</a:t>
            </a:fld>
            <a:endParaRPr lang="en-NZ" dirty="0"/>
          </a:p>
        </p:txBody>
      </p:sp>
      <p:sp>
        <p:nvSpPr>
          <p:cNvPr id="5" name="Date Placeholder 4"/>
          <p:cNvSpPr>
            <a:spLocks noGrp="1"/>
          </p:cNvSpPr>
          <p:nvPr>
            <p:ph type="dt" idx="11"/>
          </p:nvPr>
        </p:nvSpPr>
        <p:spPr/>
        <p:txBody>
          <a:bodyPr/>
          <a:lstStyle/>
          <a:p>
            <a:endParaRPr lang="en-NZ" dirty="0"/>
          </a:p>
        </p:txBody>
      </p:sp>
    </p:spTree>
    <p:extLst>
      <p:ext uri="{BB962C8B-B14F-4D97-AF65-F5344CB8AC3E}">
        <p14:creationId xmlns:p14="http://schemas.microsoft.com/office/powerpoint/2010/main" val="2689002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33</a:t>
            </a:fld>
            <a:endParaRPr lang="en-NZ" dirty="0"/>
          </a:p>
        </p:txBody>
      </p:sp>
    </p:spTree>
    <p:extLst>
      <p:ext uri="{BB962C8B-B14F-4D97-AF65-F5344CB8AC3E}">
        <p14:creationId xmlns:p14="http://schemas.microsoft.com/office/powerpoint/2010/main" val="223288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1241425"/>
            <a:ext cx="4838700" cy="3351213"/>
          </a:xfrm>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Exercise: </a:t>
            </a:r>
            <a:r>
              <a:rPr lang="en-NZ" sz="1200" kern="1200" dirty="0">
                <a:solidFill>
                  <a:schemeClr val="tx1"/>
                </a:solidFill>
                <a:effectLst/>
                <a:latin typeface="+mn-lt"/>
                <a:ea typeface="+mn-ea"/>
                <a:cs typeface="+mn-cs"/>
              </a:rPr>
              <a:t>And of course, we always start with our breath, and</a:t>
            </a:r>
            <a:r>
              <a:rPr lang="en-NZ" sz="1200" kern="1200" baseline="0" dirty="0">
                <a:solidFill>
                  <a:schemeClr val="tx1"/>
                </a:solidFill>
                <a:effectLst/>
                <a:latin typeface="+mn-lt"/>
                <a:ea typeface="+mn-ea"/>
                <a:cs typeface="+mn-cs"/>
              </a:rPr>
              <a:t> today we’re going to use a perspective taking exercise. </a:t>
            </a:r>
          </a:p>
          <a:p>
            <a:r>
              <a:rPr lang="en-NZ" sz="1200" kern="1200" dirty="0">
                <a:solidFill>
                  <a:schemeClr val="tx1"/>
                </a:solidFill>
                <a:effectLst/>
                <a:latin typeface="+mn-lt"/>
                <a:ea typeface="+mn-ea"/>
                <a:cs typeface="+mn-cs"/>
              </a:rPr>
              <a:t>deep breath, connect with what it felt like to be eight to ten, what was happening in your life? What were your worries? What mattered to you? What does it feel like now observing you then?</a:t>
            </a:r>
          </a:p>
          <a:p>
            <a:r>
              <a:rPr lang="en-NZ" sz="1200" kern="1200" dirty="0">
                <a:solidFill>
                  <a:schemeClr val="tx1"/>
                </a:solidFill>
                <a:effectLst/>
                <a:latin typeface="+mn-lt"/>
                <a:ea typeface="+mn-ea"/>
                <a:cs typeface="+mn-cs"/>
              </a:rPr>
              <a:t>Now shift your attention to what it felt like to be sixteen …</a:t>
            </a:r>
          </a:p>
          <a:p>
            <a:r>
              <a:rPr lang="en-NZ" sz="1200" kern="1200" dirty="0">
                <a:solidFill>
                  <a:schemeClr val="tx1"/>
                </a:solidFill>
                <a:effectLst/>
                <a:latin typeface="+mn-lt"/>
                <a:ea typeface="+mn-ea"/>
                <a:cs typeface="+mn-cs"/>
              </a:rPr>
              <a:t>Turn to person next to you, introduce yourself by telling them about how you found that process and then what mattered to you at 16. </a:t>
            </a:r>
          </a:p>
          <a:p>
            <a:r>
              <a:rPr lang="en-NZ" sz="1200" kern="1200" dirty="0">
                <a:solidFill>
                  <a:schemeClr val="tx1"/>
                </a:solidFill>
                <a:effectLst/>
                <a:latin typeface="+mn-lt"/>
                <a:ea typeface="+mn-ea"/>
                <a:cs typeface="+mn-cs"/>
              </a:rPr>
              <a:t>Group reflection</a:t>
            </a:r>
          </a:p>
          <a:p>
            <a:r>
              <a:rPr lang="en-NZ" sz="1200" kern="1200" dirty="0">
                <a:solidFill>
                  <a:schemeClr val="tx1"/>
                </a:solidFill>
                <a:effectLst/>
                <a:latin typeface="+mn-lt"/>
                <a:ea typeface="+mn-ea"/>
                <a:cs typeface="+mn-cs"/>
              </a:rPr>
              <a:t>That isn’t an exercise with adolescents, it</a:t>
            </a:r>
            <a:r>
              <a:rPr lang="en-NZ" sz="1200" kern="1200" baseline="0" dirty="0">
                <a:solidFill>
                  <a:schemeClr val="tx1"/>
                </a:solidFill>
                <a:effectLst/>
                <a:latin typeface="+mn-lt"/>
                <a:ea typeface="+mn-ea"/>
                <a:cs typeface="+mn-cs"/>
              </a:rPr>
              <a:t> is one we’re using today to help us shift our perspective to being an adolescent</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Did anyone else have the experience I had</a:t>
            </a:r>
            <a:r>
              <a:rPr lang="en-NZ" sz="1200" kern="1200" baseline="0" dirty="0">
                <a:solidFill>
                  <a:schemeClr val="tx1"/>
                </a:solidFill>
                <a:effectLst/>
                <a:latin typeface="+mn-lt"/>
                <a:ea typeface="+mn-ea"/>
                <a:cs typeface="+mn-cs"/>
              </a:rPr>
              <a:t> of </a:t>
            </a:r>
            <a:r>
              <a:rPr lang="en-NZ" sz="1200" kern="1200" dirty="0">
                <a:solidFill>
                  <a:schemeClr val="tx1"/>
                </a:solidFill>
                <a:effectLst/>
                <a:latin typeface="+mn-lt"/>
                <a:ea typeface="+mn-ea"/>
                <a:cs typeface="+mn-cs"/>
              </a:rPr>
              <a:t>noticing that at</a:t>
            </a:r>
            <a:r>
              <a:rPr lang="en-NZ" sz="1200" kern="1200" baseline="0" dirty="0">
                <a:solidFill>
                  <a:schemeClr val="tx1"/>
                </a:solidFill>
                <a:effectLst/>
                <a:latin typeface="+mn-lt"/>
                <a:ea typeface="+mn-ea"/>
                <a:cs typeface="+mn-cs"/>
              </a:rPr>
              <a:t> 16 </a:t>
            </a:r>
            <a:r>
              <a:rPr lang="en-NZ" sz="1200" kern="1200" dirty="0">
                <a:solidFill>
                  <a:schemeClr val="tx1"/>
                </a:solidFill>
                <a:effectLst/>
                <a:latin typeface="+mn-lt"/>
                <a:ea typeface="+mn-ea"/>
                <a:cs typeface="+mn-cs"/>
              </a:rPr>
              <a:t>brains</a:t>
            </a:r>
            <a:r>
              <a:rPr lang="en-NZ" sz="1200" kern="1200" baseline="0" dirty="0">
                <a:solidFill>
                  <a:schemeClr val="tx1"/>
                </a:solidFill>
                <a:effectLst/>
                <a:latin typeface="+mn-lt"/>
                <a:ea typeface="+mn-ea"/>
                <a:cs typeface="+mn-cs"/>
              </a:rPr>
              <a:t> can be a mean critical place, I did lots of comparisons with others and my ideal self, lots of worries about if I was fitting into the group I wanted to be part of.</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FE14B6-FDEC-43AD-B5FC-DD302B5994DD}" type="slidenum">
              <a:rPr lang="en-NZ" smtClean="0"/>
              <a:pPr/>
              <a:t>5</a:t>
            </a:fld>
            <a:endParaRPr lang="en-NZ" dirty="0"/>
          </a:p>
        </p:txBody>
      </p:sp>
      <p:sp>
        <p:nvSpPr>
          <p:cNvPr id="5" name="Date Placeholder 4"/>
          <p:cNvSpPr>
            <a:spLocks noGrp="1"/>
          </p:cNvSpPr>
          <p:nvPr>
            <p:ph type="dt" idx="11"/>
          </p:nvPr>
        </p:nvSpPr>
        <p:spPr/>
        <p:txBody>
          <a:bodyPr/>
          <a:lstStyle/>
          <a:p>
            <a:endParaRPr lang="en-NZ" dirty="0"/>
          </a:p>
        </p:txBody>
      </p:sp>
    </p:spTree>
    <p:extLst>
      <p:ext uri="{BB962C8B-B14F-4D97-AF65-F5344CB8AC3E}">
        <p14:creationId xmlns:p14="http://schemas.microsoft.com/office/powerpoint/2010/main" val="211285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For example, a client</a:t>
            </a:r>
            <a:r>
              <a:rPr lang="en-NZ" baseline="0" dirty="0"/>
              <a:t> talked about her anxiety being like </a:t>
            </a:r>
            <a:r>
              <a:rPr lang="en-NZ" baseline="0" dirty="0" smtClean="0"/>
              <a:t>she’s falling off a big ledge </a:t>
            </a:r>
            <a:r>
              <a:rPr lang="en-NZ" baseline="0" dirty="0"/>
              <a:t>some days, whereas other days she is able to hold onto the railing and not fall.</a:t>
            </a:r>
          </a:p>
          <a:p>
            <a:endParaRPr lang="en-NZ" baseline="0" dirty="0"/>
          </a:p>
          <a:p>
            <a:r>
              <a:rPr lang="en-NZ" baseline="0" dirty="0"/>
              <a:t>We stood up and acted this out – describe or if time, actually do this.</a:t>
            </a:r>
          </a:p>
          <a:p>
            <a:r>
              <a:rPr lang="en-NZ" baseline="0" dirty="0"/>
              <a:t>Down the hole are thoughts and feelings (social anxiety, friends will reject me), write these down</a:t>
            </a:r>
          </a:p>
          <a:p>
            <a:r>
              <a:rPr lang="en-NZ" baseline="0" dirty="0"/>
              <a:t>Holding onto railing, looking at them all – holding on tightly</a:t>
            </a:r>
          </a:p>
          <a:p>
            <a:r>
              <a:rPr lang="en-NZ" baseline="0" dirty="0"/>
              <a:t>Meanwhile where are the things that matter – write these down</a:t>
            </a:r>
          </a:p>
          <a:p>
            <a:r>
              <a:rPr lang="en-NZ" baseline="0" dirty="0"/>
              <a:t>How do we take a breath, turn and face them and then walk towards them?</a:t>
            </a:r>
            <a:endParaRPr lang="en-NZ"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34</a:t>
            </a:fld>
            <a:endParaRPr lang="en-NZ" dirty="0"/>
          </a:p>
        </p:txBody>
      </p:sp>
    </p:spTree>
    <p:extLst>
      <p:ext uri="{BB962C8B-B14F-4D97-AF65-F5344CB8AC3E}">
        <p14:creationId xmlns:p14="http://schemas.microsoft.com/office/powerpoint/2010/main" val="2024178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Come back to your piece</a:t>
            </a:r>
            <a:r>
              <a:rPr lang="en-NZ" baseline="0" dirty="0"/>
              <a:t> of paper. How can you keep this step in mind for the rest of today or until you’ve done it?</a:t>
            </a:r>
            <a:endParaRPr lang="en-NZ"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35</a:t>
            </a:fld>
            <a:endParaRPr lang="en-NZ" dirty="0"/>
          </a:p>
        </p:txBody>
      </p:sp>
    </p:spTree>
    <p:extLst>
      <p:ext uri="{BB962C8B-B14F-4D97-AF65-F5344CB8AC3E}">
        <p14:creationId xmlns:p14="http://schemas.microsoft.com/office/powerpoint/2010/main" val="2465828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36</a:t>
            </a:fld>
            <a:endParaRPr lang="en-NZ" dirty="0"/>
          </a:p>
        </p:txBody>
      </p:sp>
    </p:spTree>
    <p:extLst>
      <p:ext uri="{BB962C8B-B14F-4D97-AF65-F5344CB8AC3E}">
        <p14:creationId xmlns:p14="http://schemas.microsoft.com/office/powerpoint/2010/main" val="86316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To answer this we have to think</a:t>
            </a:r>
            <a:r>
              <a:rPr lang="en-NZ" baseline="0" dirty="0"/>
              <a:t> about what brains are trying to do in the first place</a:t>
            </a:r>
          </a:p>
          <a:p>
            <a:endParaRPr lang="en-NZ" baseline="0" dirty="0"/>
          </a:p>
          <a:p>
            <a:r>
              <a:rPr lang="en-NZ" baseline="0" dirty="0"/>
              <a:t>Why do we have brains?</a:t>
            </a:r>
          </a:p>
          <a:p>
            <a:endParaRPr lang="en-NZ" baseline="0" dirty="0"/>
          </a:p>
          <a:p>
            <a:r>
              <a:rPr lang="en-NZ" baseline="0" dirty="0"/>
              <a:t>To stop us getting eaten by tigers</a:t>
            </a:r>
            <a:endParaRPr lang="en-NZ"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6</a:t>
            </a:fld>
            <a:endParaRPr lang="en-NZ" dirty="0"/>
          </a:p>
        </p:txBody>
      </p:sp>
    </p:spTree>
    <p:extLst>
      <p:ext uri="{BB962C8B-B14F-4D97-AF65-F5344CB8AC3E}">
        <p14:creationId xmlns:p14="http://schemas.microsoft.com/office/powerpoint/2010/main" val="202377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Exercise </a:t>
            </a:r>
            <a:r>
              <a:rPr lang="en-NZ" dirty="0"/>
              <a:t>So let’s imagine you were walking in Seville and you</a:t>
            </a:r>
            <a:r>
              <a:rPr lang="en-NZ" baseline="0" dirty="0"/>
              <a:t> saw a tiger, what would you do? (stop thinking about other stuff and think only about the tiger)</a:t>
            </a:r>
          </a:p>
          <a:p>
            <a:r>
              <a:rPr lang="en-NZ" baseline="0" dirty="0"/>
              <a:t>Discuss in pairs. </a:t>
            </a:r>
          </a:p>
          <a:p>
            <a:r>
              <a:rPr lang="en-NZ" baseline="0" dirty="0"/>
              <a:t>What ideas did you come up with?</a:t>
            </a:r>
          </a:p>
          <a:p>
            <a:r>
              <a:rPr lang="en-NZ" baseline="0" dirty="0"/>
              <a:t>Note there isn’t even a real tiger, yet you had no trouble doing this exercise.</a:t>
            </a:r>
          </a:p>
          <a:p>
            <a:endParaRPr lang="en-NZ" baseline="0" dirty="0"/>
          </a:p>
          <a:p>
            <a:r>
              <a:rPr lang="en-NZ" baseline="0" dirty="0"/>
              <a:t>But what is the biggest danger now? </a:t>
            </a:r>
            <a:endParaRPr lang="en-NZ"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7</a:t>
            </a:fld>
            <a:endParaRPr lang="en-NZ" dirty="0"/>
          </a:p>
        </p:txBody>
      </p:sp>
    </p:spTree>
    <p:extLst>
      <p:ext uri="{BB962C8B-B14F-4D97-AF65-F5344CB8AC3E}">
        <p14:creationId xmlns:p14="http://schemas.microsoft.com/office/powerpoint/2010/main" val="2713275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Rejection. </a:t>
            </a:r>
            <a:r>
              <a:rPr lang="en-NZ" b="1" dirty="0"/>
              <a:t>Exercise: </a:t>
            </a:r>
            <a:r>
              <a:rPr lang="en-NZ" dirty="0"/>
              <a:t>So in pairs again, how can we avoid rejection?</a:t>
            </a:r>
          </a:p>
          <a:p>
            <a:endParaRPr lang="en-NZ" dirty="0"/>
          </a:p>
          <a:p>
            <a:r>
              <a:rPr lang="en-NZ" dirty="0"/>
              <a:t>As group – solutions. </a:t>
            </a:r>
          </a:p>
          <a:p>
            <a:r>
              <a:rPr lang="en-NZ" dirty="0"/>
              <a:t>The</a:t>
            </a:r>
            <a:r>
              <a:rPr lang="en-NZ" baseline="0" dirty="0"/>
              <a:t> main solution seems to be to be on the look out for it.</a:t>
            </a:r>
          </a:p>
          <a:p>
            <a:endParaRPr lang="en-NZ" dirty="0"/>
          </a:p>
          <a:p>
            <a:r>
              <a:rPr lang="en-NZ" dirty="0"/>
              <a:t>So of course our brains are constantly on</a:t>
            </a:r>
            <a:r>
              <a:rPr lang="en-NZ" baseline="0" dirty="0"/>
              <a:t> the look out for signs that we might not fit in.</a:t>
            </a:r>
          </a:p>
          <a:p>
            <a:r>
              <a:rPr lang="en-NZ" baseline="0" dirty="0"/>
              <a:t>Will I screw up? / Everyone saw that last screw up / No one cares about me</a:t>
            </a:r>
          </a:p>
          <a:p>
            <a:r>
              <a:rPr lang="en-NZ" baseline="0" dirty="0"/>
              <a:t>No one understands me / What if I’m alone forever?</a:t>
            </a:r>
          </a:p>
          <a:p>
            <a:endParaRPr lang="en-NZ" baseline="0" dirty="0"/>
          </a:p>
          <a:p>
            <a:r>
              <a:rPr lang="en-NZ" baseline="0" dirty="0"/>
              <a:t>So our brain is doing its job by thinking about those things? But what happens if we tell others what we’re thinking? </a:t>
            </a:r>
          </a:p>
          <a:p>
            <a:r>
              <a:rPr lang="en-NZ" baseline="0" dirty="0"/>
              <a:t>Don’t think like that, think positive…</a:t>
            </a:r>
          </a:p>
          <a:p>
            <a:endParaRPr lang="en-NZ" baseline="0" dirty="0"/>
          </a:p>
          <a:p>
            <a:r>
              <a:rPr lang="en-NZ" baseline="0" dirty="0"/>
              <a:t>But what happens if we think about those things? How do we feel?</a:t>
            </a:r>
          </a:p>
          <a:p>
            <a:r>
              <a:rPr lang="en-NZ" baseline="0" dirty="0"/>
              <a:t>Feels pretty awful. And what happens if we tell others we feel awful. Sad, Worried, Angry.</a:t>
            </a:r>
          </a:p>
          <a:p>
            <a:r>
              <a:rPr lang="en-NZ" baseline="0" dirty="0"/>
              <a:t>Show of hands who has felt better when someone said cheer up</a:t>
            </a:r>
          </a:p>
          <a:p>
            <a:endParaRPr lang="en-NZ" baseline="0" dirty="0"/>
          </a:p>
          <a:p>
            <a:endParaRPr lang="en-NZ" baseline="0" dirty="0"/>
          </a:p>
          <a:p>
            <a:endParaRPr lang="en-NZ"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8</a:t>
            </a:fld>
            <a:endParaRPr lang="en-NZ" dirty="0"/>
          </a:p>
        </p:txBody>
      </p:sp>
    </p:spTree>
    <p:extLst>
      <p:ext uri="{BB962C8B-B14F-4D97-AF65-F5344CB8AC3E}">
        <p14:creationId xmlns:p14="http://schemas.microsoft.com/office/powerpoint/2010/main" val="42319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a:t>
            </a:r>
            <a:r>
              <a:rPr lang="en-NZ" baseline="0" dirty="0"/>
              <a:t> this is where we’re trying to live, particularly as teens.</a:t>
            </a:r>
          </a:p>
          <a:p>
            <a:r>
              <a:rPr lang="en-NZ" baseline="0" dirty="0"/>
              <a:t>The world is sad and worrying and frustrating, yet we’re told we’re supposed to feel happy and think positive.</a:t>
            </a:r>
          </a:p>
          <a:p>
            <a:r>
              <a:rPr lang="en-NZ" baseline="0" dirty="0"/>
              <a:t>If we think sad thoughts, there’s something wrong with us. So we try not to.</a:t>
            </a:r>
            <a:endParaRPr lang="en-NZ"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9</a:t>
            </a:fld>
            <a:endParaRPr lang="en-NZ" dirty="0"/>
          </a:p>
        </p:txBody>
      </p:sp>
    </p:spTree>
    <p:extLst>
      <p:ext uri="{BB962C8B-B14F-4D97-AF65-F5344CB8AC3E}">
        <p14:creationId xmlns:p14="http://schemas.microsoft.com/office/powerpoint/2010/main" val="249885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Exercise: </a:t>
            </a:r>
            <a:r>
              <a:rPr lang="en-NZ" b="0" dirty="0"/>
              <a:t>walk</a:t>
            </a:r>
            <a:r>
              <a:rPr lang="en-NZ" b="0" baseline="0" dirty="0"/>
              <a:t> around the room, only catch is every time you have a thought about an apple, stand still until the thought is gone.</a:t>
            </a:r>
          </a:p>
          <a:p>
            <a:endParaRPr lang="en-NZ" b="0" baseline="0" dirty="0"/>
          </a:p>
          <a:p>
            <a:r>
              <a:rPr lang="en-NZ" b="0" baseline="0" dirty="0"/>
              <a:t>Reflection</a:t>
            </a:r>
          </a:p>
          <a:p>
            <a:endParaRPr lang="en-NZ"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So we can’t keep thoughts out of our head (or we can but it takes</a:t>
            </a:r>
            <a:r>
              <a:rPr lang="en-NZ" baseline="0" dirty="0"/>
              <a:t> a lot of effort).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1" baseline="0" dirty="0"/>
              <a:t>Exercise: </a:t>
            </a:r>
            <a:r>
              <a:rPr lang="en-NZ" baseline="0" dirty="0"/>
              <a:t>And thoughts aren’t just thoughts either. From a young age, we learn to create relationships between words and other words – so if I say Black you say…, if I say Twinkle, you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 and between words and feelings. I’ll show you what I mean. I’m going to show you some words, and when you see them, notice what you feel, and where you feel it in your body</a:t>
            </a:r>
            <a:endParaRPr lang="en-NZ"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10</a:t>
            </a:fld>
            <a:endParaRPr lang="en-NZ" dirty="0"/>
          </a:p>
        </p:txBody>
      </p:sp>
    </p:spTree>
    <p:extLst>
      <p:ext uri="{BB962C8B-B14F-4D97-AF65-F5344CB8AC3E}">
        <p14:creationId xmlns:p14="http://schemas.microsoft.com/office/powerpoint/2010/main" val="2960405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Date Placeholder 3"/>
          <p:cNvSpPr>
            <a:spLocks noGrp="1"/>
          </p:cNvSpPr>
          <p:nvPr>
            <p:ph type="dt" idx="10"/>
          </p:nvPr>
        </p:nvSpPr>
        <p:spPr/>
        <p:txBody>
          <a:bodyPr/>
          <a:lstStyle/>
          <a:p>
            <a:endParaRPr lang="en-NZ" dirty="0"/>
          </a:p>
        </p:txBody>
      </p:sp>
      <p:sp>
        <p:nvSpPr>
          <p:cNvPr id="5" name="Slide Number Placeholder 4"/>
          <p:cNvSpPr>
            <a:spLocks noGrp="1"/>
          </p:cNvSpPr>
          <p:nvPr>
            <p:ph type="sldNum" sz="quarter" idx="11"/>
          </p:nvPr>
        </p:nvSpPr>
        <p:spPr/>
        <p:txBody>
          <a:bodyPr/>
          <a:lstStyle/>
          <a:p>
            <a:fld id="{72FE14B6-FDEC-43AD-B5FC-DD302B5994DD}" type="slidenum">
              <a:rPr lang="en-NZ" smtClean="0"/>
              <a:pPr/>
              <a:t>11</a:t>
            </a:fld>
            <a:endParaRPr lang="en-NZ" dirty="0"/>
          </a:p>
        </p:txBody>
      </p:sp>
    </p:spTree>
    <p:extLst>
      <p:ext uri="{BB962C8B-B14F-4D97-AF65-F5344CB8AC3E}">
        <p14:creationId xmlns:p14="http://schemas.microsoft.com/office/powerpoint/2010/main" val="1973224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AB7B8AFF-756F-455D-8460-8900D59899E3}" type="datetimeFigureOut">
              <a:rPr lang="en-NZ" smtClean="0"/>
              <a:pPr/>
              <a:t>12/06/2017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CF3E6A7-4B3B-4F61-9EEF-08C8A041C424}" type="slidenum">
              <a:rPr lang="en-NZ" smtClean="0"/>
              <a:pPr/>
              <a:t>‹#›</a:t>
            </a:fld>
            <a:endParaRPr lang="en-NZ" dirty="0"/>
          </a:p>
        </p:txBody>
      </p:sp>
    </p:spTree>
    <p:extLst>
      <p:ext uri="{BB962C8B-B14F-4D97-AF65-F5344CB8AC3E}">
        <p14:creationId xmlns:p14="http://schemas.microsoft.com/office/powerpoint/2010/main" val="333734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B7B8AFF-756F-455D-8460-8900D59899E3}" type="datetimeFigureOut">
              <a:rPr lang="en-NZ" smtClean="0"/>
              <a:pPr/>
              <a:t>12/06/2017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CF3E6A7-4B3B-4F61-9EEF-08C8A041C424}" type="slidenum">
              <a:rPr lang="en-NZ" smtClean="0"/>
              <a:pPr/>
              <a:t>‹#›</a:t>
            </a:fld>
            <a:endParaRPr lang="en-NZ" dirty="0"/>
          </a:p>
        </p:txBody>
      </p:sp>
    </p:spTree>
    <p:extLst>
      <p:ext uri="{BB962C8B-B14F-4D97-AF65-F5344CB8AC3E}">
        <p14:creationId xmlns:p14="http://schemas.microsoft.com/office/powerpoint/2010/main" val="309970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B7B8AFF-756F-455D-8460-8900D59899E3}" type="datetimeFigureOut">
              <a:rPr lang="en-NZ" smtClean="0"/>
              <a:pPr/>
              <a:t>12/06/2017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CF3E6A7-4B3B-4F61-9EEF-08C8A041C424}" type="slidenum">
              <a:rPr lang="en-NZ" smtClean="0"/>
              <a:pPr/>
              <a:t>‹#›</a:t>
            </a:fld>
            <a:endParaRPr lang="en-NZ" dirty="0"/>
          </a:p>
        </p:txBody>
      </p:sp>
    </p:spTree>
    <p:extLst>
      <p:ext uri="{BB962C8B-B14F-4D97-AF65-F5344CB8AC3E}">
        <p14:creationId xmlns:p14="http://schemas.microsoft.com/office/powerpoint/2010/main" val="246841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B7B8AFF-756F-455D-8460-8900D59899E3}" type="datetimeFigureOut">
              <a:rPr lang="en-NZ" smtClean="0"/>
              <a:pPr/>
              <a:t>12/06/2017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CF3E6A7-4B3B-4F61-9EEF-08C8A041C424}" type="slidenum">
              <a:rPr lang="en-NZ" smtClean="0"/>
              <a:pPr/>
              <a:t>‹#›</a:t>
            </a:fld>
            <a:endParaRPr lang="en-NZ" dirty="0"/>
          </a:p>
        </p:txBody>
      </p:sp>
    </p:spTree>
    <p:extLst>
      <p:ext uri="{BB962C8B-B14F-4D97-AF65-F5344CB8AC3E}">
        <p14:creationId xmlns:p14="http://schemas.microsoft.com/office/powerpoint/2010/main" val="422580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7B8AFF-756F-455D-8460-8900D59899E3}" type="datetimeFigureOut">
              <a:rPr lang="en-NZ" smtClean="0"/>
              <a:pPr/>
              <a:t>12/06/2017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CF3E6A7-4B3B-4F61-9EEF-08C8A041C424}" type="slidenum">
              <a:rPr lang="en-NZ" smtClean="0"/>
              <a:pPr/>
              <a:t>‹#›</a:t>
            </a:fld>
            <a:endParaRPr lang="en-NZ" dirty="0"/>
          </a:p>
        </p:txBody>
      </p:sp>
    </p:spTree>
    <p:extLst>
      <p:ext uri="{BB962C8B-B14F-4D97-AF65-F5344CB8AC3E}">
        <p14:creationId xmlns:p14="http://schemas.microsoft.com/office/powerpoint/2010/main" val="362754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AB7B8AFF-756F-455D-8460-8900D59899E3}" type="datetimeFigureOut">
              <a:rPr lang="en-NZ" smtClean="0"/>
              <a:pPr/>
              <a:t>12/06/2017</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FCF3E6A7-4B3B-4F61-9EEF-08C8A041C424}" type="slidenum">
              <a:rPr lang="en-NZ" smtClean="0"/>
              <a:pPr/>
              <a:t>‹#›</a:t>
            </a:fld>
            <a:endParaRPr lang="en-NZ" dirty="0"/>
          </a:p>
        </p:txBody>
      </p:sp>
    </p:spTree>
    <p:extLst>
      <p:ext uri="{BB962C8B-B14F-4D97-AF65-F5344CB8AC3E}">
        <p14:creationId xmlns:p14="http://schemas.microsoft.com/office/powerpoint/2010/main" val="119054905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AB7B8AFF-756F-455D-8460-8900D59899E3}" type="datetimeFigureOut">
              <a:rPr lang="en-NZ" smtClean="0"/>
              <a:pPr/>
              <a:t>12/06/2017</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FCF3E6A7-4B3B-4F61-9EEF-08C8A041C424}" type="slidenum">
              <a:rPr lang="en-NZ" smtClean="0"/>
              <a:pPr/>
              <a:t>‹#›</a:t>
            </a:fld>
            <a:endParaRPr lang="en-NZ" dirty="0"/>
          </a:p>
        </p:txBody>
      </p:sp>
    </p:spTree>
    <p:extLst>
      <p:ext uri="{BB962C8B-B14F-4D97-AF65-F5344CB8AC3E}">
        <p14:creationId xmlns:p14="http://schemas.microsoft.com/office/powerpoint/2010/main" val="94263583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AB7B8AFF-756F-455D-8460-8900D59899E3}" type="datetimeFigureOut">
              <a:rPr lang="en-NZ" smtClean="0"/>
              <a:pPr/>
              <a:t>12/06/2017</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FCF3E6A7-4B3B-4F61-9EEF-08C8A041C424}" type="slidenum">
              <a:rPr lang="en-NZ" smtClean="0"/>
              <a:pPr/>
              <a:t>‹#›</a:t>
            </a:fld>
            <a:endParaRPr lang="en-NZ" dirty="0"/>
          </a:p>
        </p:txBody>
      </p:sp>
    </p:spTree>
    <p:extLst>
      <p:ext uri="{BB962C8B-B14F-4D97-AF65-F5344CB8AC3E}">
        <p14:creationId xmlns:p14="http://schemas.microsoft.com/office/powerpoint/2010/main" val="366563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B8AFF-756F-455D-8460-8900D59899E3}" type="datetimeFigureOut">
              <a:rPr lang="en-NZ" smtClean="0"/>
              <a:pPr/>
              <a:t>12/06/2017</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FCF3E6A7-4B3B-4F61-9EEF-08C8A041C424}" type="slidenum">
              <a:rPr lang="en-NZ" smtClean="0"/>
              <a:pPr/>
              <a:t>‹#›</a:t>
            </a:fld>
            <a:endParaRPr lang="en-NZ" dirty="0"/>
          </a:p>
        </p:txBody>
      </p:sp>
    </p:spTree>
    <p:extLst>
      <p:ext uri="{BB962C8B-B14F-4D97-AF65-F5344CB8AC3E}">
        <p14:creationId xmlns:p14="http://schemas.microsoft.com/office/powerpoint/2010/main" val="282608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7B8AFF-756F-455D-8460-8900D59899E3}" type="datetimeFigureOut">
              <a:rPr lang="en-NZ" smtClean="0"/>
              <a:pPr/>
              <a:t>12/06/2017</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FCF3E6A7-4B3B-4F61-9EEF-08C8A041C424}" type="slidenum">
              <a:rPr lang="en-NZ" smtClean="0"/>
              <a:pPr/>
              <a:t>‹#›</a:t>
            </a:fld>
            <a:endParaRPr lang="en-NZ" dirty="0"/>
          </a:p>
        </p:txBody>
      </p:sp>
    </p:spTree>
    <p:extLst>
      <p:ext uri="{BB962C8B-B14F-4D97-AF65-F5344CB8AC3E}">
        <p14:creationId xmlns:p14="http://schemas.microsoft.com/office/powerpoint/2010/main" val="24465939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7B8AFF-756F-455D-8460-8900D59899E3}" type="datetimeFigureOut">
              <a:rPr lang="en-NZ" smtClean="0"/>
              <a:pPr/>
              <a:t>12/06/2017</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FCF3E6A7-4B3B-4F61-9EEF-08C8A041C424}" type="slidenum">
              <a:rPr lang="en-NZ" smtClean="0"/>
              <a:pPr/>
              <a:t>‹#›</a:t>
            </a:fld>
            <a:endParaRPr lang="en-NZ" dirty="0"/>
          </a:p>
        </p:txBody>
      </p:sp>
    </p:spTree>
    <p:extLst>
      <p:ext uri="{BB962C8B-B14F-4D97-AF65-F5344CB8AC3E}">
        <p14:creationId xmlns:p14="http://schemas.microsoft.com/office/powerpoint/2010/main" val="300028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B8AFF-756F-455D-8460-8900D59899E3}" type="datetimeFigureOut">
              <a:rPr lang="en-NZ" smtClean="0"/>
              <a:pPr/>
              <a:t>12/06/2017</a:t>
            </a:fld>
            <a:endParaRPr lang="en-NZ"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3E6A7-4B3B-4F61-9EEF-08C8A041C424}" type="slidenum">
              <a:rPr lang="en-NZ" smtClean="0"/>
              <a:pPr/>
              <a:t>‹#›</a:t>
            </a:fld>
            <a:endParaRPr lang="en-NZ" dirty="0"/>
          </a:p>
        </p:txBody>
      </p:sp>
    </p:spTree>
    <p:extLst>
      <p:ext uri="{BB962C8B-B14F-4D97-AF65-F5344CB8AC3E}">
        <p14:creationId xmlns:p14="http://schemas.microsoft.com/office/powerpoint/2010/main" val="53017932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facebook.com/stuff.t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4146" y="6164996"/>
            <a:ext cx="720854" cy="69300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766" y="3916089"/>
            <a:ext cx="2743200" cy="2598821"/>
          </a:xfrm>
          <a:prstGeom prst="rect">
            <a:avLst/>
          </a:prstGeom>
        </p:spPr>
      </p:pic>
      <p:sp>
        <p:nvSpPr>
          <p:cNvPr id="4" name="Rectangle 3"/>
          <p:cNvSpPr/>
          <p:nvPr/>
        </p:nvSpPr>
        <p:spPr>
          <a:xfrm>
            <a:off x="1632654" y="609600"/>
            <a:ext cx="5525422" cy="1446550"/>
          </a:xfrm>
          <a:prstGeom prst="rect">
            <a:avLst/>
          </a:prstGeom>
          <a:noFill/>
        </p:spPr>
        <p:txBody>
          <a:bodyPr wrap="none" lIns="91440" tIns="45720" rIns="91440" bIns="45720">
            <a:spAutoFit/>
          </a:bodyPr>
          <a:lstStyle/>
          <a:p>
            <a:pPr algn="ctr"/>
            <a:r>
              <a:rPr lang="en-US" sz="4400" b="1" dirty="0">
                <a:ln w="0"/>
                <a:solidFill>
                  <a:schemeClr val="accent1"/>
                </a:solidFill>
                <a:effectLst>
                  <a:outerShdw blurRad="38100" dist="25400" dir="5400000" algn="ctr" rotWithShape="0">
                    <a:srgbClr val="6E747A">
                      <a:alpha val="43000"/>
                    </a:srgbClr>
                  </a:outerShdw>
                </a:effectLst>
              </a:rPr>
              <a:t>Need CE credit for this </a:t>
            </a:r>
          </a:p>
          <a:p>
            <a:pPr algn="ctr"/>
            <a:r>
              <a:rPr lang="en-US" sz="4400" b="1" dirty="0">
                <a:ln w="0"/>
                <a:solidFill>
                  <a:schemeClr val="accent1"/>
                </a:solidFill>
                <a:effectLst>
                  <a:outerShdw blurRad="38100" dist="25400" dir="5400000" algn="ctr" rotWithShape="0">
                    <a:srgbClr val="6E747A">
                      <a:alpha val="43000"/>
                    </a:srgbClr>
                  </a:outerShdw>
                </a:effectLst>
              </a:rPr>
              <a:t>session?</a:t>
            </a:r>
          </a:p>
        </p:txBody>
      </p:sp>
      <p:sp>
        <p:nvSpPr>
          <p:cNvPr id="6" name="Rectangle 5"/>
          <p:cNvSpPr/>
          <p:nvPr/>
        </p:nvSpPr>
        <p:spPr>
          <a:xfrm>
            <a:off x="1281821" y="2076622"/>
            <a:ext cx="6227089" cy="1938992"/>
          </a:xfrm>
          <a:prstGeom prst="rect">
            <a:avLst/>
          </a:prstGeom>
          <a:noFill/>
        </p:spPr>
        <p:txBody>
          <a:bodyPr wrap="none" lIns="91440" tIns="45720" rIns="91440" bIns="45720">
            <a:spAutoFit/>
          </a:bodyPr>
          <a:lstStyle/>
          <a:p>
            <a:pPr algn="ctr"/>
            <a:r>
              <a:rPr lang="en-US" sz="4000" dirty="0">
                <a:ln w="0"/>
                <a:solidFill>
                  <a:schemeClr val="accent6">
                    <a:lumMod val="75000"/>
                  </a:schemeClr>
                </a:solidFill>
                <a:effectLst>
                  <a:outerShdw blurRad="38100" dist="25400" dir="5400000" algn="ctr" rotWithShape="0">
                    <a:srgbClr val="6E747A">
                      <a:alpha val="43000"/>
                    </a:srgbClr>
                  </a:outerShdw>
                </a:effectLst>
              </a:rPr>
              <a:t>Please don’t forget to sign in </a:t>
            </a:r>
          </a:p>
          <a:p>
            <a:pPr algn="ctr"/>
            <a:r>
              <a:rPr lang="en-US" sz="4000" dirty="0">
                <a:ln w="0"/>
                <a:solidFill>
                  <a:schemeClr val="accent6">
                    <a:lumMod val="75000"/>
                  </a:schemeClr>
                </a:solidFill>
                <a:effectLst>
                  <a:outerShdw blurRad="38100" dist="25400" dir="5400000" algn="ctr" rotWithShape="0">
                    <a:srgbClr val="6E747A">
                      <a:alpha val="43000"/>
                    </a:srgbClr>
                  </a:outerShdw>
                </a:effectLst>
              </a:rPr>
              <a:t>order to have your </a:t>
            </a:r>
          </a:p>
          <a:p>
            <a:pPr algn="ctr"/>
            <a:r>
              <a:rPr lang="en-US" sz="4000" dirty="0">
                <a:ln w="0"/>
                <a:solidFill>
                  <a:schemeClr val="accent6">
                    <a:lumMod val="75000"/>
                  </a:schemeClr>
                </a:solidFill>
                <a:effectLst>
                  <a:outerShdw blurRad="38100" dist="25400" dir="5400000" algn="ctr" rotWithShape="0">
                    <a:srgbClr val="6E747A">
                      <a:alpha val="43000"/>
                    </a:srgbClr>
                  </a:outerShdw>
                </a:effectLst>
              </a:rPr>
              <a:t>attendance tracked</a:t>
            </a:r>
          </a:p>
        </p:txBody>
      </p:sp>
    </p:spTree>
    <p:extLst>
      <p:ext uri="{BB962C8B-B14F-4D97-AF65-F5344CB8AC3E}">
        <p14:creationId xmlns:p14="http://schemas.microsoft.com/office/powerpoint/2010/main" val="1950318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a:stretch>
            <a:fillRect/>
          </a:stretch>
        </p:blipFill>
        <p:spPr>
          <a:xfrm>
            <a:off x="1320011" y="1027907"/>
            <a:ext cx="7265978" cy="4817659"/>
          </a:xfrm>
          <a:prstGeom prst="rect">
            <a:avLst/>
          </a:prstGeom>
        </p:spPr>
      </p:pic>
    </p:spTree>
    <p:extLst>
      <p:ext uri="{BB962C8B-B14F-4D97-AF65-F5344CB8AC3E}">
        <p14:creationId xmlns:p14="http://schemas.microsoft.com/office/powerpoint/2010/main" val="300559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5" name="Content Placeholder 4"/>
          <p:cNvSpPr>
            <a:spLocks noGrp="1"/>
          </p:cNvSpPr>
          <p:nvPr>
            <p:ph idx="1"/>
          </p:nvPr>
        </p:nvSpPr>
        <p:spPr/>
        <p:txBody>
          <a:bodyPr>
            <a:normAutofit/>
          </a:bodyPr>
          <a:lstStyle/>
          <a:p>
            <a:pPr marL="0" indent="0" algn="ctr">
              <a:buNone/>
            </a:pPr>
            <a:r>
              <a:rPr lang="en-NZ" sz="20000" dirty="0"/>
              <a:t>Sunset</a:t>
            </a:r>
          </a:p>
        </p:txBody>
      </p:sp>
    </p:spTree>
    <p:extLst>
      <p:ext uri="{BB962C8B-B14F-4D97-AF65-F5344CB8AC3E}">
        <p14:creationId xmlns:p14="http://schemas.microsoft.com/office/powerpoint/2010/main" val="6979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normAutofit/>
          </a:bodyPr>
          <a:lstStyle/>
          <a:p>
            <a:pPr marL="0" indent="0" algn="ctr">
              <a:buNone/>
            </a:pPr>
            <a:r>
              <a:rPr lang="en-NZ" sz="20000" dirty="0"/>
              <a:t>Spider</a:t>
            </a:r>
          </a:p>
        </p:txBody>
      </p:sp>
    </p:spTree>
    <p:extLst>
      <p:ext uri="{BB962C8B-B14F-4D97-AF65-F5344CB8AC3E}">
        <p14:creationId xmlns:p14="http://schemas.microsoft.com/office/powerpoint/2010/main" val="2331434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normAutofit/>
          </a:bodyPr>
          <a:lstStyle/>
          <a:p>
            <a:pPr marL="0" indent="0" algn="ctr">
              <a:buNone/>
            </a:pPr>
            <a:r>
              <a:rPr lang="en-NZ" sz="20000" dirty="0"/>
              <a:t>Cake</a:t>
            </a:r>
          </a:p>
        </p:txBody>
      </p:sp>
    </p:spTree>
    <p:extLst>
      <p:ext uri="{BB962C8B-B14F-4D97-AF65-F5344CB8AC3E}">
        <p14:creationId xmlns:p14="http://schemas.microsoft.com/office/powerpoint/2010/main" val="65216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normAutofit/>
          </a:bodyPr>
          <a:lstStyle/>
          <a:p>
            <a:pPr marL="0" indent="0" algn="ctr">
              <a:buNone/>
            </a:pPr>
            <a:r>
              <a:rPr lang="en-NZ" sz="20000" dirty="0"/>
              <a:t>Puke</a:t>
            </a:r>
          </a:p>
        </p:txBody>
      </p:sp>
    </p:spTree>
    <p:extLst>
      <p:ext uri="{BB962C8B-B14F-4D97-AF65-F5344CB8AC3E}">
        <p14:creationId xmlns:p14="http://schemas.microsoft.com/office/powerpoint/2010/main" val="3593490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normAutofit/>
          </a:bodyPr>
          <a:lstStyle/>
          <a:p>
            <a:pPr marL="0" indent="0" algn="ctr">
              <a:buNone/>
            </a:pPr>
            <a:r>
              <a:rPr lang="en-NZ" sz="20000" dirty="0"/>
              <a:t>Smile</a:t>
            </a:r>
          </a:p>
        </p:txBody>
      </p:sp>
    </p:spTree>
    <p:extLst>
      <p:ext uri="{BB962C8B-B14F-4D97-AF65-F5344CB8AC3E}">
        <p14:creationId xmlns:p14="http://schemas.microsoft.com/office/powerpoint/2010/main" val="143612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5" name="Content Placeholder 4"/>
          <p:cNvSpPr>
            <a:spLocks noGrp="1"/>
          </p:cNvSpPr>
          <p:nvPr>
            <p:ph idx="1"/>
          </p:nvPr>
        </p:nvSpPr>
        <p:spPr/>
        <p:txBody>
          <a:bodyPr>
            <a:normAutofit/>
          </a:bodyPr>
          <a:lstStyle/>
          <a:p>
            <a:pPr marL="0" indent="0" algn="ctr">
              <a:buNone/>
            </a:pPr>
            <a:r>
              <a:rPr lang="en-NZ" sz="20000" dirty="0"/>
              <a:t>Sunset</a:t>
            </a:r>
          </a:p>
        </p:txBody>
      </p:sp>
    </p:spTree>
    <p:extLst>
      <p:ext uri="{BB962C8B-B14F-4D97-AF65-F5344CB8AC3E}">
        <p14:creationId xmlns:p14="http://schemas.microsoft.com/office/powerpoint/2010/main" val="3282220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21179" y="713321"/>
            <a:ext cx="5463642" cy="5463642"/>
          </a:xfrm>
        </p:spPr>
      </p:pic>
    </p:spTree>
    <p:extLst>
      <p:ext uri="{BB962C8B-B14F-4D97-AF65-F5344CB8AC3E}">
        <p14:creationId xmlns:p14="http://schemas.microsoft.com/office/powerpoint/2010/main" val="3313032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3167" y="215001"/>
            <a:ext cx="10241951" cy="5811837"/>
          </a:xfrm>
        </p:spPr>
      </p:pic>
    </p:spTree>
    <p:extLst>
      <p:ext uri="{BB962C8B-B14F-4D97-AF65-F5344CB8AC3E}">
        <p14:creationId xmlns:p14="http://schemas.microsoft.com/office/powerpoint/2010/main" val="669928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681037" y="1211475"/>
            <a:ext cx="8543925" cy="4351338"/>
          </a:xfrm>
        </p:spPr>
        <p:txBody>
          <a:bodyPr>
            <a:normAutofit/>
          </a:bodyPr>
          <a:lstStyle/>
          <a:p>
            <a:pPr marL="0" indent="0" algn="ctr">
              <a:buNone/>
            </a:pPr>
            <a:r>
              <a:rPr lang="en-NZ" sz="4800" dirty="0"/>
              <a:t>The more we try not to have these thoughts and feelings, the more we have them, the more we feel them</a:t>
            </a:r>
          </a:p>
          <a:p>
            <a:pPr marL="0" indent="0" algn="ctr">
              <a:buNone/>
            </a:pPr>
            <a:r>
              <a:rPr lang="en-NZ" sz="4800" dirty="0"/>
              <a:t>(and the less time and energy we have to do other things)</a:t>
            </a:r>
          </a:p>
        </p:txBody>
      </p:sp>
    </p:spTree>
    <p:extLst>
      <p:ext uri="{BB962C8B-B14F-4D97-AF65-F5344CB8AC3E}">
        <p14:creationId xmlns:p14="http://schemas.microsoft.com/office/powerpoint/2010/main" val="1282292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6347713" cy="685800"/>
          </a:xfrm>
        </p:spPr>
        <p:txBody>
          <a:bodyPr>
            <a:normAutofit fontScale="90000"/>
          </a:bodyPr>
          <a:lstStyle/>
          <a:p>
            <a:r>
              <a:rPr lang="en-US" dirty="0"/>
              <a:t>Disclosures (support):</a:t>
            </a:r>
          </a:p>
        </p:txBody>
      </p:sp>
      <p:sp>
        <p:nvSpPr>
          <p:cNvPr id="3" name="Content Placeholder 2"/>
          <p:cNvSpPr>
            <a:spLocks noGrp="1"/>
          </p:cNvSpPr>
          <p:nvPr>
            <p:ph idx="1"/>
          </p:nvPr>
        </p:nvSpPr>
        <p:spPr>
          <a:xfrm>
            <a:off x="990599" y="1371601"/>
            <a:ext cx="6347714" cy="4669763"/>
          </a:xfrm>
        </p:spPr>
        <p:txBody>
          <a:bodyPr>
            <a:normAutofit/>
          </a:bodyPr>
          <a:lstStyle/>
          <a:p>
            <a:pPr marL="0" indent="0">
              <a:buNone/>
            </a:pPr>
            <a:r>
              <a:rPr lang="en-US" sz="2900" dirty="0"/>
              <a:t>Relevant Financial Relationships: </a:t>
            </a:r>
          </a:p>
          <a:p>
            <a:r>
              <a:rPr lang="en-US" sz="2900" dirty="0"/>
              <a:t>employed in Private Practice</a:t>
            </a:r>
          </a:p>
          <a:p>
            <a:r>
              <a:rPr lang="en-US" sz="2900" dirty="0"/>
              <a:t>Clinical Practice Advisor in the School of Psychology, Victoria University of Wellington</a:t>
            </a:r>
          </a:p>
          <a:p>
            <a:r>
              <a:rPr lang="en-US" sz="2900" dirty="0"/>
              <a:t>Receive royalties from Hachette and New Harbinger publications for a book written on a topic similar to the subject of this presentation</a:t>
            </a:r>
          </a:p>
          <a:p>
            <a:endParaRPr lang="en-US" sz="2900" dirty="0"/>
          </a:p>
          <a:p>
            <a:endParaRPr lang="en-US" sz="3300" dirty="0"/>
          </a:p>
          <a:p>
            <a:endParaRPr lang="en-US" sz="3300" dirty="0"/>
          </a:p>
          <a:p>
            <a:endParaRPr lang="en-US" sz="3300" dirty="0"/>
          </a:p>
          <a:p>
            <a:endParaRPr lang="en-US" dirty="0"/>
          </a:p>
        </p:txBody>
      </p:sp>
    </p:spTree>
    <p:extLst>
      <p:ext uri="{BB962C8B-B14F-4D97-AF65-F5344CB8AC3E}">
        <p14:creationId xmlns:p14="http://schemas.microsoft.com/office/powerpoint/2010/main" val="4275006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4261" y="529087"/>
            <a:ext cx="10826802" cy="6090076"/>
          </a:xfrm>
        </p:spPr>
      </p:pic>
    </p:spTree>
    <p:extLst>
      <p:ext uri="{BB962C8B-B14F-4D97-AF65-F5344CB8AC3E}">
        <p14:creationId xmlns:p14="http://schemas.microsoft.com/office/powerpoint/2010/main" val="1843299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1177" y="573206"/>
            <a:ext cx="9719607" cy="5467279"/>
          </a:xfrm>
        </p:spPr>
      </p:pic>
    </p:spTree>
    <p:extLst>
      <p:ext uri="{BB962C8B-B14F-4D97-AF65-F5344CB8AC3E}">
        <p14:creationId xmlns:p14="http://schemas.microsoft.com/office/powerpoint/2010/main" val="53801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normAutofit/>
          </a:bodyPr>
          <a:lstStyle/>
          <a:p>
            <a:pPr marL="0" indent="0" algn="ctr">
              <a:buNone/>
            </a:pPr>
            <a:r>
              <a:rPr lang="en-NZ" sz="4800" dirty="0"/>
              <a:t>Figure out what you care about…</a:t>
            </a:r>
          </a:p>
          <a:p>
            <a:pPr marL="0" indent="0" algn="ctr">
              <a:buNone/>
            </a:pPr>
            <a:endParaRPr lang="en-NZ" sz="4800" dirty="0"/>
          </a:p>
          <a:p>
            <a:pPr marL="0" indent="0" algn="ctr">
              <a:buNone/>
            </a:pPr>
            <a:r>
              <a:rPr lang="en-NZ" sz="4800" dirty="0"/>
              <a:t>And care about it</a:t>
            </a:r>
          </a:p>
        </p:txBody>
      </p:sp>
    </p:spTree>
    <p:extLst>
      <p:ext uri="{BB962C8B-B14F-4D97-AF65-F5344CB8AC3E}">
        <p14:creationId xmlns:p14="http://schemas.microsoft.com/office/powerpoint/2010/main" val="1080454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5654" y="750627"/>
            <a:ext cx="8454691" cy="5562814"/>
          </a:xfrm>
        </p:spPr>
      </p:pic>
    </p:spTree>
    <p:extLst>
      <p:ext uri="{BB962C8B-B14F-4D97-AF65-F5344CB8AC3E}">
        <p14:creationId xmlns:p14="http://schemas.microsoft.com/office/powerpoint/2010/main" val="96891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59" y="865675"/>
            <a:ext cx="8872082" cy="499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672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a:stretch>
            <a:fillRect/>
          </a:stretch>
        </p:blipFill>
        <p:spPr>
          <a:xfrm>
            <a:off x="3458996" y="695195"/>
            <a:ext cx="2988007" cy="5090035"/>
          </a:xfrm>
          <a:prstGeom prst="rect">
            <a:avLst/>
          </a:prstGeom>
        </p:spPr>
      </p:pic>
    </p:spTree>
    <p:extLst>
      <p:ext uri="{BB962C8B-B14F-4D97-AF65-F5344CB8AC3E}">
        <p14:creationId xmlns:p14="http://schemas.microsoft.com/office/powerpoint/2010/main" val="3253773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2050" name="Picture 2" descr="Image result for reading ma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0099" y="825909"/>
            <a:ext cx="5365802" cy="536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701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8926" y="1542197"/>
            <a:ext cx="8652050" cy="4866778"/>
          </a:xfrm>
        </p:spPr>
      </p:pic>
    </p:spTree>
    <p:extLst>
      <p:ext uri="{BB962C8B-B14F-4D97-AF65-F5344CB8AC3E}">
        <p14:creationId xmlns:p14="http://schemas.microsoft.com/office/powerpoint/2010/main" val="3118915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normAutofit/>
          </a:bodyPr>
          <a:lstStyle/>
          <a:p>
            <a:pPr marL="0" indent="0" algn="ctr">
              <a:buNone/>
            </a:pPr>
            <a:r>
              <a:rPr lang="en-NZ" sz="5400" dirty="0"/>
              <a:t>What is this person avoiding?</a:t>
            </a:r>
          </a:p>
          <a:p>
            <a:pPr marL="0" indent="0" algn="ctr">
              <a:buNone/>
            </a:pPr>
            <a:r>
              <a:rPr lang="en-NZ" sz="5400" dirty="0"/>
              <a:t>What are the costs?</a:t>
            </a:r>
          </a:p>
        </p:txBody>
      </p:sp>
    </p:spTree>
    <p:extLst>
      <p:ext uri="{BB962C8B-B14F-4D97-AF65-F5344CB8AC3E}">
        <p14:creationId xmlns:p14="http://schemas.microsoft.com/office/powerpoint/2010/main" val="1671163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normAutofit/>
          </a:bodyPr>
          <a:lstStyle/>
          <a:p>
            <a:pPr marL="0" indent="0" algn="ctr">
              <a:buNone/>
            </a:pPr>
            <a:r>
              <a:rPr lang="en-NZ" sz="6000" dirty="0"/>
              <a:t>Learning from experience</a:t>
            </a:r>
          </a:p>
          <a:p>
            <a:pPr marL="0" indent="0" algn="ctr">
              <a:buNone/>
            </a:pPr>
            <a:r>
              <a:rPr lang="en-NZ" sz="6000" dirty="0"/>
              <a:t>rather than </a:t>
            </a:r>
          </a:p>
          <a:p>
            <a:pPr marL="0" indent="0" algn="ctr">
              <a:buNone/>
            </a:pPr>
            <a:r>
              <a:rPr lang="en-NZ" sz="6000" dirty="0"/>
              <a:t>Learning from an expert</a:t>
            </a:r>
          </a:p>
          <a:p>
            <a:pPr marL="0" indent="0" algn="ctr">
              <a:buNone/>
            </a:pPr>
            <a:endParaRPr lang="en-NZ" sz="6000" dirty="0"/>
          </a:p>
        </p:txBody>
      </p:sp>
    </p:spTree>
    <p:extLst>
      <p:ext uri="{BB962C8B-B14F-4D97-AF65-F5344CB8AC3E}">
        <p14:creationId xmlns:p14="http://schemas.microsoft.com/office/powerpoint/2010/main" val="329830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7" y="1014482"/>
            <a:ext cx="8543925" cy="1325563"/>
          </a:xfrm>
        </p:spPr>
        <p:txBody>
          <a:bodyPr>
            <a:normAutofit fontScale="90000"/>
          </a:bodyPr>
          <a:lstStyle/>
          <a:p>
            <a:pPr algn="ctr"/>
            <a:r>
              <a:rPr lang="en-NZ" dirty="0"/>
              <a:t>Living with Stuff that Sucks:</a:t>
            </a:r>
            <a:br>
              <a:rPr lang="en-NZ" dirty="0"/>
            </a:br>
            <a:r>
              <a:rPr lang="en-NZ" dirty="0"/>
              <a:t>Acceptance and Commitment Therapy </a:t>
            </a:r>
            <a:br>
              <a:rPr lang="en-NZ" dirty="0"/>
            </a:br>
            <a:r>
              <a:rPr lang="en-NZ" dirty="0"/>
              <a:t>with Young People </a:t>
            </a:r>
            <a:br>
              <a:rPr lang="en-NZ" dirty="0"/>
            </a:br>
            <a:r>
              <a:rPr lang="en-NZ" dirty="0"/>
              <a:t>Ben Sedley </a:t>
            </a:r>
            <a:br>
              <a:rPr lang="en-NZ" dirty="0"/>
            </a:br>
            <a:r>
              <a:rPr lang="en-NZ" dirty="0"/>
              <a:t>ben@actwellington.co.nz</a:t>
            </a:r>
          </a:p>
        </p:txBody>
      </p:sp>
      <p:pic>
        <p:nvPicPr>
          <p:cNvPr id="5122" name="Picture 2" descr="http://ecx.images-amazon.com/images/I/61BpOAGCC0L._SX258_BO1,204,203,200_.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746913" y="3261815"/>
            <a:ext cx="2772765" cy="27463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675" y="3261815"/>
            <a:ext cx="2746373" cy="2746373"/>
          </a:xfrm>
          <a:prstGeom prst="rect">
            <a:avLst/>
          </a:prstGeom>
        </p:spPr>
      </p:pic>
    </p:spTree>
    <p:extLst>
      <p:ext uri="{BB962C8B-B14F-4D97-AF65-F5344CB8AC3E}">
        <p14:creationId xmlns:p14="http://schemas.microsoft.com/office/powerpoint/2010/main" val="2237281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0"/>
            <a:ext cx="8543925" cy="1325563"/>
          </a:xfrm>
        </p:spPr>
        <p:txBody>
          <a:bodyPr/>
          <a:lstStyle/>
          <a:p>
            <a:endParaRPr lang="en-NZ"/>
          </a:p>
        </p:txBody>
      </p:sp>
      <p:sp>
        <p:nvSpPr>
          <p:cNvPr id="3" name="Content Placeholder 2"/>
          <p:cNvSpPr>
            <a:spLocks noGrp="1"/>
          </p:cNvSpPr>
          <p:nvPr>
            <p:ph idx="1"/>
          </p:nvPr>
        </p:nvSpPr>
        <p:spPr>
          <a:xfrm>
            <a:off x="681037" y="1325563"/>
            <a:ext cx="8543925" cy="4351338"/>
          </a:xfrm>
        </p:spPr>
        <p:txBody>
          <a:bodyPr>
            <a:normAutofit/>
          </a:bodyPr>
          <a:lstStyle/>
          <a:p>
            <a:pPr marL="0" indent="0" algn="ctr">
              <a:buNone/>
            </a:pPr>
            <a:r>
              <a:rPr lang="en-NZ" sz="8000" dirty="0"/>
              <a:t>SU</a:t>
            </a:r>
          </a:p>
          <a:p>
            <a:pPr marL="0" indent="0" algn="ctr">
              <a:buNone/>
            </a:pPr>
            <a:r>
              <a:rPr lang="en-NZ" sz="8000" dirty="0"/>
              <a:t>SD</a:t>
            </a:r>
          </a:p>
          <a:p>
            <a:pPr marL="0" indent="0" algn="ctr">
              <a:buNone/>
            </a:pPr>
            <a:r>
              <a:rPr lang="en-NZ" sz="8000" dirty="0"/>
              <a:t>SC</a:t>
            </a:r>
          </a:p>
        </p:txBody>
      </p:sp>
    </p:spTree>
    <p:extLst>
      <p:ext uri="{BB962C8B-B14F-4D97-AF65-F5344CB8AC3E}">
        <p14:creationId xmlns:p14="http://schemas.microsoft.com/office/powerpoint/2010/main" val="2680741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pPr marL="0" lvl="0" indent="0" algn="ctr">
              <a:buNone/>
            </a:pPr>
            <a:r>
              <a:rPr lang="en-NZ" sz="8000" dirty="0">
                <a:solidFill>
                  <a:prstClr val="black"/>
                </a:solidFill>
              </a:rPr>
              <a:t>Shut Up</a:t>
            </a:r>
          </a:p>
          <a:p>
            <a:pPr marL="0" lvl="0" indent="0" algn="ctr">
              <a:buNone/>
            </a:pPr>
            <a:r>
              <a:rPr lang="en-NZ" sz="8000" dirty="0">
                <a:solidFill>
                  <a:prstClr val="black"/>
                </a:solidFill>
              </a:rPr>
              <a:t>Slow Down</a:t>
            </a:r>
          </a:p>
          <a:p>
            <a:pPr marL="0" lvl="0" indent="0" algn="ctr">
              <a:buNone/>
            </a:pPr>
            <a:r>
              <a:rPr lang="en-NZ" sz="8000" dirty="0">
                <a:solidFill>
                  <a:prstClr val="black"/>
                </a:solidFill>
              </a:rPr>
              <a:t>Stay Curious</a:t>
            </a:r>
          </a:p>
          <a:p>
            <a:endParaRPr lang="en-NZ" dirty="0"/>
          </a:p>
        </p:txBody>
      </p:sp>
    </p:spTree>
    <p:extLst>
      <p:ext uri="{BB962C8B-B14F-4D97-AF65-F5344CB8AC3E}">
        <p14:creationId xmlns:p14="http://schemas.microsoft.com/office/powerpoint/2010/main" val="3768242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normAutofit/>
          </a:bodyPr>
          <a:lstStyle/>
          <a:p>
            <a:pPr marL="0" indent="0" algn="ctr">
              <a:buNone/>
            </a:pPr>
            <a:r>
              <a:rPr lang="en-NZ" sz="6000" dirty="0"/>
              <a:t>Learning from metaphor</a:t>
            </a:r>
          </a:p>
          <a:p>
            <a:pPr marL="0" indent="0" algn="ctr">
              <a:buNone/>
            </a:pPr>
            <a:r>
              <a:rPr lang="en-NZ" sz="6000" dirty="0"/>
              <a:t>rather than </a:t>
            </a:r>
          </a:p>
          <a:p>
            <a:pPr marL="0" indent="0" algn="ctr">
              <a:buNone/>
            </a:pPr>
            <a:r>
              <a:rPr lang="en-NZ" sz="6000" dirty="0"/>
              <a:t>Learning from words</a:t>
            </a:r>
          </a:p>
        </p:txBody>
      </p:sp>
    </p:spTree>
    <p:extLst>
      <p:ext uri="{BB962C8B-B14F-4D97-AF65-F5344CB8AC3E}">
        <p14:creationId xmlns:p14="http://schemas.microsoft.com/office/powerpoint/2010/main" val="343609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 metaphor should:</a:t>
            </a:r>
          </a:p>
        </p:txBody>
      </p:sp>
      <p:sp>
        <p:nvSpPr>
          <p:cNvPr id="3" name="Content Placeholder 2"/>
          <p:cNvSpPr>
            <a:spLocks noGrp="1"/>
          </p:cNvSpPr>
          <p:nvPr>
            <p:ph idx="1"/>
          </p:nvPr>
        </p:nvSpPr>
        <p:spPr/>
        <p:txBody>
          <a:bodyPr>
            <a:normAutofit lnSpcReduction="10000"/>
          </a:bodyPr>
          <a:lstStyle/>
          <a:p>
            <a:r>
              <a:rPr lang="en-NZ" dirty="0"/>
              <a:t>Target the appropriate aspect</a:t>
            </a:r>
          </a:p>
          <a:p>
            <a:r>
              <a:rPr lang="en-NZ" dirty="0"/>
              <a:t>The dominant feature of the metaphor needs to fit the clinical target</a:t>
            </a:r>
          </a:p>
          <a:p>
            <a:r>
              <a:rPr lang="en-NZ" dirty="0"/>
              <a:t>The metaphor needs to relate clearly to the behaviour / mechanism that needs to change</a:t>
            </a:r>
          </a:p>
          <a:p>
            <a:r>
              <a:rPr lang="en-NZ" dirty="0"/>
              <a:t>Fit the client’s background</a:t>
            </a:r>
          </a:p>
          <a:p>
            <a:r>
              <a:rPr lang="en-NZ" dirty="0"/>
              <a:t>Validating the pain the client is experiencing</a:t>
            </a:r>
          </a:p>
          <a:p>
            <a:endParaRPr lang="en-NZ" dirty="0"/>
          </a:p>
          <a:p>
            <a:pPr marL="0" indent="0">
              <a:buNone/>
            </a:pPr>
            <a:r>
              <a:rPr lang="en-NZ" sz="2000" dirty="0"/>
              <a:t>(Mastering the Clinical Conversation by </a:t>
            </a:r>
            <a:r>
              <a:rPr lang="en-NZ" sz="2000" dirty="0" err="1"/>
              <a:t>Matthieu</a:t>
            </a:r>
            <a:r>
              <a:rPr lang="en-NZ" sz="2000" dirty="0"/>
              <a:t> </a:t>
            </a:r>
            <a:r>
              <a:rPr lang="en-NZ" sz="2000" dirty="0" err="1"/>
              <a:t>Villatte</a:t>
            </a:r>
            <a:r>
              <a:rPr lang="en-NZ" sz="2000" dirty="0"/>
              <a:t>, Jennifer </a:t>
            </a:r>
            <a:r>
              <a:rPr lang="en-NZ" sz="2000" dirty="0" err="1"/>
              <a:t>Villatte</a:t>
            </a:r>
            <a:r>
              <a:rPr lang="en-NZ" sz="2000" dirty="0"/>
              <a:t> and Steven Hayes, 2015)</a:t>
            </a:r>
          </a:p>
          <a:p>
            <a:endParaRPr lang="en-NZ" dirty="0"/>
          </a:p>
        </p:txBody>
      </p:sp>
    </p:spTree>
    <p:extLst>
      <p:ext uri="{BB962C8B-B14F-4D97-AF65-F5344CB8AC3E}">
        <p14:creationId xmlns:p14="http://schemas.microsoft.com/office/powerpoint/2010/main" val="2211260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59" y="-1941871"/>
            <a:ext cx="9495681" cy="938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519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a:stretch>
            <a:fillRect/>
          </a:stretch>
        </p:blipFill>
        <p:spPr>
          <a:xfrm>
            <a:off x="3458996" y="695195"/>
            <a:ext cx="2988007" cy="5090035"/>
          </a:xfrm>
          <a:prstGeom prst="rect">
            <a:avLst/>
          </a:prstGeom>
        </p:spPr>
      </p:pic>
    </p:spTree>
    <p:extLst>
      <p:ext uri="{BB962C8B-B14F-4D97-AF65-F5344CB8AC3E}">
        <p14:creationId xmlns:p14="http://schemas.microsoft.com/office/powerpoint/2010/main" val="4287557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normAutofit/>
          </a:bodyPr>
          <a:lstStyle/>
          <a:p>
            <a:pPr marL="0" indent="0" algn="ctr">
              <a:buNone/>
            </a:pPr>
            <a:endParaRPr lang="en-NZ" sz="4800" dirty="0"/>
          </a:p>
          <a:p>
            <a:pPr marL="0" indent="0" algn="ctr">
              <a:buNone/>
            </a:pPr>
            <a:endParaRPr lang="en-NZ" sz="4800" u="sng" dirty="0"/>
          </a:p>
          <a:p>
            <a:pPr marL="0" indent="0" algn="ctr">
              <a:buNone/>
            </a:pPr>
            <a:r>
              <a:rPr lang="en-NZ" sz="4800" u="sng" dirty="0"/>
              <a:t>Stuff that Sucks</a:t>
            </a:r>
          </a:p>
          <a:p>
            <a:pPr marL="0" indent="0" algn="ctr">
              <a:buNone/>
            </a:pPr>
            <a:r>
              <a:rPr lang="en-NZ" sz="4800" dirty="0">
                <a:hlinkClick r:id="rId3"/>
              </a:rPr>
              <a:t>www.facebook.com/stuff.ts</a:t>
            </a:r>
            <a:endParaRPr lang="en-NZ" sz="4800" dirty="0"/>
          </a:p>
          <a:p>
            <a:pPr marL="0" indent="0" algn="ctr">
              <a:buNone/>
            </a:pPr>
            <a:r>
              <a:rPr lang="en-NZ" sz="4800" dirty="0"/>
              <a:t>www.bensedley.com</a:t>
            </a:r>
          </a:p>
          <a:p>
            <a:endParaRPr lang="en-NZ" dirty="0"/>
          </a:p>
        </p:txBody>
      </p:sp>
      <p:pic>
        <p:nvPicPr>
          <p:cNvPr id="5" name="Picture 2" descr="http://ecx.images-amazon.com/images/I/61BpOAGCC0L._SX258_BO1,204,203,200_.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889760" y="1047750"/>
            <a:ext cx="2357120" cy="21932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0960" y="1047750"/>
            <a:ext cx="2193290" cy="2193290"/>
          </a:xfrm>
          <a:prstGeom prst="rect">
            <a:avLst/>
          </a:prstGeom>
        </p:spPr>
      </p:pic>
    </p:spTree>
    <p:extLst>
      <p:ext uri="{BB962C8B-B14F-4D97-AF65-F5344CB8AC3E}">
        <p14:creationId xmlns:p14="http://schemas.microsoft.com/office/powerpoint/2010/main" val="1966252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4146" y="6164996"/>
            <a:ext cx="720854" cy="69300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766" y="3916089"/>
            <a:ext cx="2743200" cy="2598821"/>
          </a:xfrm>
          <a:prstGeom prst="rect">
            <a:avLst/>
          </a:prstGeom>
        </p:spPr>
      </p:pic>
      <p:sp>
        <p:nvSpPr>
          <p:cNvPr id="4" name="Rectangle 3"/>
          <p:cNvSpPr/>
          <p:nvPr/>
        </p:nvSpPr>
        <p:spPr>
          <a:xfrm>
            <a:off x="1632654" y="609600"/>
            <a:ext cx="5525422" cy="1446550"/>
          </a:xfrm>
          <a:prstGeom prst="rect">
            <a:avLst/>
          </a:prstGeom>
          <a:noFill/>
        </p:spPr>
        <p:txBody>
          <a:bodyPr wrap="none" lIns="91440" tIns="45720" rIns="91440" bIns="45720">
            <a:spAutoFit/>
          </a:bodyPr>
          <a:lstStyle/>
          <a:p>
            <a:pPr algn="ctr"/>
            <a:r>
              <a:rPr lang="en-US" sz="4400" b="1" dirty="0">
                <a:ln w="0"/>
                <a:solidFill>
                  <a:schemeClr val="accent1"/>
                </a:solidFill>
                <a:effectLst>
                  <a:outerShdw blurRad="38100" dist="25400" dir="5400000" algn="ctr" rotWithShape="0">
                    <a:srgbClr val="6E747A">
                      <a:alpha val="43000"/>
                    </a:srgbClr>
                  </a:outerShdw>
                </a:effectLst>
              </a:rPr>
              <a:t>Need CE credit for this </a:t>
            </a:r>
          </a:p>
          <a:p>
            <a:pPr algn="ctr"/>
            <a:r>
              <a:rPr lang="en-US" sz="4400" b="1" dirty="0">
                <a:ln w="0"/>
                <a:solidFill>
                  <a:schemeClr val="accent1"/>
                </a:solidFill>
                <a:effectLst>
                  <a:outerShdw blurRad="38100" dist="25400" dir="5400000" algn="ctr" rotWithShape="0">
                    <a:srgbClr val="6E747A">
                      <a:alpha val="43000"/>
                    </a:srgbClr>
                  </a:outerShdw>
                </a:effectLst>
              </a:rPr>
              <a:t>session?</a:t>
            </a:r>
          </a:p>
        </p:txBody>
      </p:sp>
      <p:sp>
        <p:nvSpPr>
          <p:cNvPr id="6" name="Rectangle 5"/>
          <p:cNvSpPr/>
          <p:nvPr/>
        </p:nvSpPr>
        <p:spPr>
          <a:xfrm>
            <a:off x="1281821" y="2076622"/>
            <a:ext cx="6227089" cy="1938992"/>
          </a:xfrm>
          <a:prstGeom prst="rect">
            <a:avLst/>
          </a:prstGeom>
          <a:noFill/>
        </p:spPr>
        <p:txBody>
          <a:bodyPr wrap="none" lIns="91440" tIns="45720" rIns="91440" bIns="45720">
            <a:spAutoFit/>
          </a:bodyPr>
          <a:lstStyle/>
          <a:p>
            <a:pPr algn="ctr"/>
            <a:r>
              <a:rPr lang="en-US" sz="4000" dirty="0">
                <a:ln w="0"/>
                <a:solidFill>
                  <a:schemeClr val="accent6">
                    <a:lumMod val="75000"/>
                  </a:schemeClr>
                </a:solidFill>
                <a:effectLst>
                  <a:outerShdw blurRad="38100" dist="25400" dir="5400000" algn="ctr" rotWithShape="0">
                    <a:srgbClr val="6E747A">
                      <a:alpha val="43000"/>
                    </a:srgbClr>
                  </a:outerShdw>
                </a:effectLst>
              </a:rPr>
              <a:t>Please don’t forget to sign in </a:t>
            </a:r>
          </a:p>
          <a:p>
            <a:pPr algn="ctr"/>
            <a:r>
              <a:rPr lang="en-US" sz="4000" dirty="0">
                <a:ln w="0"/>
                <a:solidFill>
                  <a:schemeClr val="accent6">
                    <a:lumMod val="75000"/>
                  </a:schemeClr>
                </a:solidFill>
                <a:effectLst>
                  <a:outerShdw blurRad="38100" dist="25400" dir="5400000" algn="ctr" rotWithShape="0">
                    <a:srgbClr val="6E747A">
                      <a:alpha val="43000"/>
                    </a:srgbClr>
                  </a:outerShdw>
                </a:effectLst>
              </a:rPr>
              <a:t>order to have your </a:t>
            </a:r>
          </a:p>
          <a:p>
            <a:pPr algn="ctr"/>
            <a:r>
              <a:rPr lang="en-US" sz="4000" dirty="0">
                <a:ln w="0"/>
                <a:solidFill>
                  <a:schemeClr val="accent6">
                    <a:lumMod val="75000"/>
                  </a:schemeClr>
                </a:solidFill>
                <a:effectLst>
                  <a:outerShdw blurRad="38100" dist="25400" dir="5400000" algn="ctr" rotWithShape="0">
                    <a:srgbClr val="6E747A">
                      <a:alpha val="43000"/>
                    </a:srgbClr>
                  </a:outerShdw>
                </a:effectLst>
              </a:rPr>
              <a:t>attendance tracked</a:t>
            </a:r>
          </a:p>
        </p:txBody>
      </p:sp>
    </p:spTree>
    <p:extLst>
      <p:ext uri="{BB962C8B-B14F-4D97-AF65-F5344CB8AC3E}">
        <p14:creationId xmlns:p14="http://schemas.microsoft.com/office/powerpoint/2010/main" val="437364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4228" y="1028700"/>
            <a:ext cx="8691452" cy="5033963"/>
          </a:xfrm>
        </p:spPr>
      </p:pic>
    </p:spTree>
    <p:extLst>
      <p:ext uri="{BB962C8B-B14F-4D97-AF65-F5344CB8AC3E}">
        <p14:creationId xmlns:p14="http://schemas.microsoft.com/office/powerpoint/2010/main" val="29046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tretch>
            <a:fillRect/>
          </a:stretch>
        </p:blipFill>
        <p:spPr>
          <a:xfrm>
            <a:off x="1614547" y="457200"/>
            <a:ext cx="6675388" cy="5948363"/>
          </a:xfrm>
          <a:prstGeom prst="rect">
            <a:avLst/>
          </a:prstGeom>
        </p:spPr>
      </p:pic>
    </p:spTree>
    <p:extLst>
      <p:ext uri="{BB962C8B-B14F-4D97-AF65-F5344CB8AC3E}">
        <p14:creationId xmlns:p14="http://schemas.microsoft.com/office/powerpoint/2010/main" val="2338856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So how come brains are so critical?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2015" y="1825625"/>
            <a:ext cx="5741971" cy="4351338"/>
          </a:xfrm>
        </p:spPr>
      </p:pic>
    </p:spTree>
    <p:extLst>
      <p:ext uri="{BB962C8B-B14F-4D97-AF65-F5344CB8AC3E}">
        <p14:creationId xmlns:p14="http://schemas.microsoft.com/office/powerpoint/2010/main" val="316312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17253" y="1027907"/>
            <a:ext cx="5071494" cy="5071494"/>
          </a:xfrm>
        </p:spPr>
      </p:pic>
    </p:spTree>
    <p:extLst>
      <p:ext uri="{BB962C8B-B14F-4D97-AF65-F5344CB8AC3E}">
        <p14:creationId xmlns:p14="http://schemas.microsoft.com/office/powerpoint/2010/main" val="31166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3948" y="842987"/>
            <a:ext cx="6258104" cy="4351338"/>
          </a:xfrm>
        </p:spPr>
      </p:pic>
    </p:spTree>
    <p:extLst>
      <p:ext uri="{BB962C8B-B14F-4D97-AF65-F5344CB8AC3E}">
        <p14:creationId xmlns:p14="http://schemas.microsoft.com/office/powerpoint/2010/main" val="1812115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01247" y="900753"/>
            <a:ext cx="5303506" cy="5303506"/>
          </a:xfrm>
        </p:spPr>
      </p:pic>
    </p:spTree>
    <p:extLst>
      <p:ext uri="{BB962C8B-B14F-4D97-AF65-F5344CB8AC3E}">
        <p14:creationId xmlns:p14="http://schemas.microsoft.com/office/powerpoint/2010/main" val="2621924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2192</TotalTime>
  <Words>1972</Words>
  <Application>Microsoft Office PowerPoint</Application>
  <PresentationFormat>A4 Paper (210x297 mm)</PresentationFormat>
  <Paragraphs>188</Paragraphs>
  <Slides>37</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Disclosures (support):</vt:lpstr>
      <vt:lpstr>Living with Stuff that Sucks: Acceptance and Commitment Therapy  with Young People  Ben Sedley  ben@actwellington.co.nz</vt:lpstr>
      <vt:lpstr>PowerPoint Presentation</vt:lpstr>
      <vt:lpstr>PowerPoint Presentation</vt:lpstr>
      <vt:lpstr>So how come brains are so critical?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metaphor should:</vt:lpstr>
      <vt:lpstr>PowerPoint Presentation</vt:lpstr>
      <vt:lpstr>PowerPoint Presentation</vt:lpstr>
      <vt:lpstr>PowerPoint Presentation</vt:lpstr>
      <vt:lpstr>PowerPoint Presentation</vt:lpstr>
    </vt:vector>
  </TitlesOfParts>
  <Company>Victoria University of Wellington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Sedley</dc:creator>
  <cp:lastModifiedBy>Ben Sedley</cp:lastModifiedBy>
  <cp:revision>131</cp:revision>
  <cp:lastPrinted>2017-01-24T03:29:04Z</cp:lastPrinted>
  <dcterms:created xsi:type="dcterms:W3CDTF">2016-04-17T20:56:08Z</dcterms:created>
  <dcterms:modified xsi:type="dcterms:W3CDTF">2017-06-12T03:15:55Z</dcterms:modified>
</cp:coreProperties>
</file>